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handoutMasterIdLst>
    <p:handoutMasterId r:id="rId82"/>
  </p:handoutMasterIdLst>
  <p:sldIdLst>
    <p:sldId id="1074" r:id="rId2"/>
    <p:sldId id="1135" r:id="rId3"/>
    <p:sldId id="1167" r:id="rId4"/>
    <p:sldId id="1207" r:id="rId5"/>
    <p:sldId id="1251" r:id="rId6"/>
    <p:sldId id="1252" r:id="rId7"/>
    <p:sldId id="1253" r:id="rId8"/>
    <p:sldId id="1212" r:id="rId9"/>
    <p:sldId id="1254" r:id="rId10"/>
    <p:sldId id="1255" r:id="rId11"/>
    <p:sldId id="1256" r:id="rId12"/>
    <p:sldId id="1257" r:id="rId13"/>
    <p:sldId id="1258" r:id="rId14"/>
    <p:sldId id="1259" r:id="rId15"/>
    <p:sldId id="1304" r:id="rId16"/>
    <p:sldId id="1260" r:id="rId17"/>
    <p:sldId id="1305" r:id="rId18"/>
    <p:sldId id="1262" r:id="rId19"/>
    <p:sldId id="1213" r:id="rId20"/>
    <p:sldId id="1214" r:id="rId21"/>
    <p:sldId id="1263" r:id="rId22"/>
    <p:sldId id="1306" r:id="rId23"/>
    <p:sldId id="1307" r:id="rId24"/>
    <p:sldId id="1308" r:id="rId25"/>
    <p:sldId id="1220" r:id="rId26"/>
    <p:sldId id="1221" r:id="rId27"/>
    <p:sldId id="1264" r:id="rId28"/>
    <p:sldId id="1222" r:id="rId29"/>
    <p:sldId id="1265" r:id="rId30"/>
    <p:sldId id="1266" r:id="rId31"/>
    <p:sldId id="1223" r:id="rId32"/>
    <p:sldId id="1224" r:id="rId33"/>
    <p:sldId id="1267" r:id="rId34"/>
    <p:sldId id="1268" r:id="rId35"/>
    <p:sldId id="1269" r:id="rId36"/>
    <p:sldId id="1270" r:id="rId37"/>
    <p:sldId id="1271" r:id="rId38"/>
    <p:sldId id="1272" r:id="rId39"/>
    <p:sldId id="1273" r:id="rId40"/>
    <p:sldId id="1274" r:id="rId41"/>
    <p:sldId id="1275" r:id="rId42"/>
    <p:sldId id="1276" r:id="rId43"/>
    <p:sldId id="1234" r:id="rId44"/>
    <p:sldId id="1175" r:id="rId45"/>
    <p:sldId id="1277" r:id="rId46"/>
    <p:sldId id="1278" r:id="rId47"/>
    <p:sldId id="1279" r:id="rId48"/>
    <p:sldId id="1237" r:id="rId49"/>
    <p:sldId id="1176" r:id="rId50"/>
    <p:sldId id="1239" r:id="rId51"/>
    <p:sldId id="1242" r:id="rId52"/>
    <p:sldId id="1280" r:id="rId53"/>
    <p:sldId id="1281" r:id="rId54"/>
    <p:sldId id="1243" r:id="rId55"/>
    <p:sldId id="1177" r:id="rId56"/>
    <p:sldId id="1282" r:id="rId57"/>
    <p:sldId id="1283" r:id="rId58"/>
    <p:sldId id="1182" r:id="rId59"/>
    <p:sldId id="1284" r:id="rId60"/>
    <p:sldId id="1244" r:id="rId61"/>
    <p:sldId id="1285" r:id="rId62"/>
    <p:sldId id="1286" r:id="rId63"/>
    <p:sldId id="1287" r:id="rId64"/>
    <p:sldId id="1288" r:id="rId65"/>
    <p:sldId id="1289" r:id="rId66"/>
    <p:sldId id="1290" r:id="rId67"/>
    <p:sldId id="1292" r:id="rId68"/>
    <p:sldId id="1293" r:id="rId69"/>
    <p:sldId id="1294" r:id="rId70"/>
    <p:sldId id="1295" r:id="rId71"/>
    <p:sldId id="1296" r:id="rId72"/>
    <p:sldId id="1297" r:id="rId73"/>
    <p:sldId id="1298" r:id="rId74"/>
    <p:sldId id="1299" r:id="rId75"/>
    <p:sldId id="1300" r:id="rId76"/>
    <p:sldId id="1301" r:id="rId77"/>
    <p:sldId id="1302" r:id="rId78"/>
    <p:sldId id="1303" r:id="rId79"/>
    <p:sldId id="1165" r:id="rId8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336">
          <p15:clr>
            <a:srgbClr val="A4A3A4"/>
          </p15:clr>
        </p15:guide>
        <p15:guide id="4" orient="horz" pos="3984">
          <p15:clr>
            <a:srgbClr val="A4A3A4"/>
          </p15:clr>
        </p15:guide>
        <p15:guide id="5" orient="horz" pos="912">
          <p15:clr>
            <a:srgbClr val="A4A3A4"/>
          </p15:clr>
        </p15:guide>
        <p15:guide id="6" orient="horz" pos="672">
          <p15:clr>
            <a:srgbClr val="A4A3A4"/>
          </p15:clr>
        </p15:guide>
        <p15:guide id="7" orient="horz" pos="1392">
          <p15:clr>
            <a:srgbClr val="A4A3A4"/>
          </p15:clr>
        </p15:guide>
        <p15:guide id="8" orient="horz" pos="1152">
          <p15:clr>
            <a:srgbClr val="A4A3A4"/>
          </p15:clr>
        </p15:guide>
        <p15:guide id="9" pos="288">
          <p15:clr>
            <a:srgbClr val="A4A3A4"/>
          </p15:clr>
        </p15:guide>
        <p15:guide id="10" pos="542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 Mohanapriya" initials="DM"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EAE4"/>
    <a:srgbClr val="007FA3"/>
    <a:srgbClr val="99008C"/>
    <a:srgbClr val="001581"/>
    <a:srgbClr val="82007C"/>
    <a:srgbClr val="96008F"/>
    <a:srgbClr val="595375"/>
    <a:srgbClr val="6B638B"/>
    <a:srgbClr val="000000"/>
    <a:srgbClr val="FDB9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17" autoAdjust="0"/>
    <p:restoredTop sz="96114" autoAdjust="0"/>
  </p:normalViewPr>
  <p:slideViewPr>
    <p:cSldViewPr>
      <p:cViewPr varScale="1">
        <p:scale>
          <a:sx n="111" d="100"/>
          <a:sy n="111" d="100"/>
        </p:scale>
        <p:origin x="1848" y="114"/>
      </p:cViewPr>
      <p:guideLst>
        <p:guide orient="horz" pos="2160"/>
        <p:guide pos="2880"/>
        <p:guide orient="horz" pos="336"/>
        <p:guide orient="horz" pos="3984"/>
        <p:guide orient="horz" pos="912"/>
        <p:guide orient="horz" pos="672"/>
        <p:guide orient="horz" pos="1392"/>
        <p:guide orient="horz" pos="1152"/>
        <p:guide pos="288"/>
        <p:guide pos="5424"/>
      </p:guideLst>
    </p:cSldViewPr>
  </p:slideViewPr>
  <p:outlineViewPr>
    <p:cViewPr>
      <p:scale>
        <a:sx n="33" d="100"/>
        <a:sy n="33" d="100"/>
      </p:scale>
      <p:origin x="0" y="2367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5" d="100"/>
          <a:sy n="85" d="100"/>
        </p:scale>
        <p:origin x="-382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D8D874E-E9D5-433B-A149-BDF6BFDD40A8}" type="datetimeFigureOut">
              <a:rPr lang="en-US" smtClean="0"/>
              <a:t>9/20/2019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0DCAA22-461C-45B4-A301-BFCA580174EF}" type="slidenum">
              <a:rPr lang="en-US" smtClean="0"/>
              <a:t>‹#›</a:t>
            </a:fld>
            <a:endParaRPr lang="en-US" dirty="0"/>
          </a:p>
        </p:txBody>
      </p:sp>
    </p:spTree>
    <p:extLst>
      <p:ext uri="{BB962C8B-B14F-4D97-AF65-F5344CB8AC3E}">
        <p14:creationId xmlns:p14="http://schemas.microsoft.com/office/powerpoint/2010/main" val="490192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051F04-9E25-42C3-8BC5-EC2E8469D95E}" type="datetimeFigureOut">
              <a:rPr lang="en-US" smtClean="0"/>
              <a:t>9/20/2019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3D6722-9B4D-4E29-B226-C325925A8118}" type="slidenum">
              <a:rPr lang="en-US" smtClean="0"/>
              <a:t>‹#›</a:t>
            </a:fld>
            <a:endParaRPr lang="en-US" dirty="0"/>
          </a:p>
        </p:txBody>
      </p:sp>
    </p:spTree>
    <p:extLst>
      <p:ext uri="{BB962C8B-B14F-4D97-AF65-F5344CB8AC3E}">
        <p14:creationId xmlns:p14="http://schemas.microsoft.com/office/powerpoint/2010/main" val="35295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If this PowerPoint presentation contains mathematical equations, you may need to check that your computer has the following installed:</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1) Math Type Plugin</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2) Math Player (free versions available)</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3) NVDA Reader (free versions available)</a:t>
            </a:r>
          </a:p>
        </p:txBody>
      </p:sp>
      <p:sp>
        <p:nvSpPr>
          <p:cNvPr id="4" name="Slide Number Placeholder 3"/>
          <p:cNvSpPr>
            <a:spLocks noGrp="1"/>
          </p:cNvSpPr>
          <p:nvPr>
            <p:ph type="sldNum" sz="quarter" idx="10"/>
          </p:nvPr>
        </p:nvSpPr>
        <p:spPr/>
        <p:txBody>
          <a:bodyPr/>
          <a:lstStyle/>
          <a:p>
            <a:fld id="{A73D6722-9B4D-4E29-B226-C325925A8118}" type="slidenum">
              <a:rPr lang="en-US" smtClean="0"/>
              <a:pPr/>
              <a:t>1</a:t>
            </a:fld>
            <a:endParaRPr lang="en-US" dirty="0"/>
          </a:p>
        </p:txBody>
      </p:sp>
    </p:spTree>
    <p:extLst>
      <p:ext uri="{BB962C8B-B14F-4D97-AF65-F5344CB8AC3E}">
        <p14:creationId xmlns:p14="http://schemas.microsoft.com/office/powerpoint/2010/main" val="2333988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10</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11</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12</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13</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14</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15</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16</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17</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18</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19</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2</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20</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21</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25</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26</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27</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28</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29</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30</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31</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32</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3</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33</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34</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35</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36</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37</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38</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39</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40</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41</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42</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4</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43</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44</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45</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46</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47</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48</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49</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50</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51</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52</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5</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53</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54</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55</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56</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57</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58</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59</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60</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61</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62</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6</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63</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64</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65</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66</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67</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68</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69</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70</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71</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72</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7</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73</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74</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75</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76</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77</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78</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If this slide</a:t>
            </a:r>
            <a:r>
              <a:rPr lang="en-US" baseline="0" dirty="0" smtClean="0"/>
              <a:t> was not included in the original PPT, it should be added.</a:t>
            </a: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79</a:t>
            </a:fld>
            <a:endParaRPr lang="en-US" dirty="0"/>
          </a:p>
        </p:txBody>
      </p:sp>
    </p:spTree>
    <p:extLst>
      <p:ext uri="{BB962C8B-B14F-4D97-AF65-F5344CB8AC3E}">
        <p14:creationId xmlns:p14="http://schemas.microsoft.com/office/powerpoint/2010/main" val="1064084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8</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9</a:t>
            </a:fld>
            <a:endParaRPr lang="en-US" dirty="0"/>
          </a:p>
        </p:txBody>
      </p:sp>
    </p:spTree>
    <p:extLst>
      <p:ext uri="{BB962C8B-B14F-4D97-AF65-F5344CB8AC3E}">
        <p14:creationId xmlns:p14="http://schemas.microsoft.com/office/powerpoint/2010/main" val="21249796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9/20/2019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9" name="TextBox 8"/>
          <p:cNvSpPr txBox="1"/>
          <p:nvPr userDrawn="1"/>
        </p:nvSpPr>
        <p:spPr>
          <a:xfrm>
            <a:off x="1533525" y="6374626"/>
            <a:ext cx="7162800" cy="276999"/>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dirty="0" smtClean="0">
                <a:latin typeface="Verdana" panose="020B0604030504040204" pitchFamily="34" charset="0"/>
              </a:rPr>
              <a:t>Copyright © 2020 Pearson Education, Inc. All Rights Reserved</a:t>
            </a:r>
          </a:p>
        </p:txBody>
      </p:sp>
      <p:pic>
        <p:nvPicPr>
          <p:cNvPr id="11" name="Picture 10"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887980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1"/>
            <a:ext cx="8229600" cy="8382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3"/>
          </p:nvPr>
        </p:nvSpPr>
        <p:spPr>
          <a:xfrm>
            <a:off x="447675" y="3048000"/>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9/20/2019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5" name="Content Placeholder 4"/>
          <p:cNvSpPr>
            <a:spLocks noGrp="1"/>
          </p:cNvSpPr>
          <p:nvPr>
            <p:ph sz="quarter" idx="14"/>
          </p:nvPr>
        </p:nvSpPr>
        <p:spPr>
          <a:xfrm>
            <a:off x="457200" y="4495800"/>
            <a:ext cx="8153400" cy="685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20580261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1"/>
            <a:ext cx="8229600" cy="8382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3"/>
          </p:nvPr>
        </p:nvSpPr>
        <p:spPr>
          <a:xfrm>
            <a:off x="447675" y="2771775"/>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9/20/2019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5" name="Content Placeholder 4"/>
          <p:cNvSpPr>
            <a:spLocks noGrp="1"/>
          </p:cNvSpPr>
          <p:nvPr>
            <p:ph sz="quarter" idx="14"/>
          </p:nvPr>
        </p:nvSpPr>
        <p:spPr>
          <a:xfrm>
            <a:off x="457200" y="3686175"/>
            <a:ext cx="8153400" cy="685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5"/>
          </p:nvPr>
        </p:nvSpPr>
        <p:spPr>
          <a:xfrm>
            <a:off x="457200" y="5029200"/>
            <a:ext cx="8153400" cy="76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extLst>
      <p:ext uri="{BB962C8B-B14F-4D97-AF65-F5344CB8AC3E}">
        <p14:creationId xmlns:p14="http://schemas.microsoft.com/office/powerpoint/2010/main" val="1836351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9/20/2019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9" name="Content Placeholder 2"/>
          <p:cNvSpPr>
            <a:spLocks noGrp="1"/>
          </p:cNvSpPr>
          <p:nvPr>
            <p:ph idx="14"/>
          </p:nvPr>
        </p:nvSpPr>
        <p:spPr>
          <a:xfrm>
            <a:off x="609600" y="41148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837902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7772400" cy="2152651"/>
          </a:xfrm>
        </p:spPr>
        <p:txBody>
          <a:bodyPr anchor="b">
            <a:noAutofit/>
          </a:bodyPr>
          <a:lstStyle>
            <a:lvl1pPr algn="l">
              <a:defRPr sz="3400" b="1" cap="none" baseline="0">
                <a:solidFill>
                  <a:srgbClr val="007FA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74687" y="3962400"/>
            <a:ext cx="7794627" cy="1752600"/>
          </a:xfrm>
        </p:spPr>
        <p:txBody>
          <a:bodyPr anchor="t">
            <a:noAutofit/>
          </a:bodyPr>
          <a:lstStyle>
            <a:lvl1pPr marL="0" indent="0">
              <a:spcBef>
                <a:spcPts val="0"/>
              </a:spcBef>
              <a:buNone/>
              <a:defRPr sz="1600">
                <a:solidFill>
                  <a:srgbClr val="007FA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9"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9/20/2019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37547041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Click to edit Master title style</a:t>
            </a:r>
            <a:endParaRPr lang="en-US" dirty="0"/>
          </a:p>
        </p:txBody>
      </p:sp>
      <p:sp>
        <p:nvSpPr>
          <p:cNvPr id="9" name="Footer Placeholder 3"/>
          <p:cNvSpPr>
            <a:spLocks noGrp="1"/>
          </p:cNvSpPr>
          <p:nvPr>
            <p:ph type="ftr" sz="quarter" idx="11"/>
          </p:nvPr>
        </p:nvSpPr>
        <p:spPr>
          <a:xfrm>
            <a:off x="93969" y="6172200"/>
            <a:ext cx="8595360" cy="235463"/>
          </a:xfrm>
        </p:spPr>
        <p:txBody>
          <a:bodyPr/>
          <a:lstStyle/>
          <a:p>
            <a:endParaRPr lang="en-US" dirty="0"/>
          </a:p>
        </p:txBody>
      </p:sp>
      <p:sp>
        <p:nvSpPr>
          <p:cNvPr id="3" name="Date Placeholder 2"/>
          <p:cNvSpPr>
            <a:spLocks noGrp="1"/>
          </p:cNvSpPr>
          <p:nvPr>
            <p:ph type="dt" sz="half" idx="10"/>
          </p:nvPr>
        </p:nvSpPr>
        <p:spPr/>
        <p:txBody>
          <a:bodyPr/>
          <a:lstStyle/>
          <a:p>
            <a:fld id="{A9DF6EFB-3F44-496C-A842-1E0B3D3B975A}" type="datetimeFigureOut">
              <a:rPr lang="en-US" smtClean="0"/>
              <a:t>9/20/2019</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18551265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9/20/2019</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sp>
        <p:nvSpPr>
          <p:cNvPr id="7" name="TextBox 6"/>
          <p:cNvSpPr txBox="1"/>
          <p:nvPr userDrawn="1"/>
        </p:nvSpPr>
        <p:spPr>
          <a:xfrm>
            <a:off x="1533525" y="6374626"/>
            <a:ext cx="7162800" cy="276999"/>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dirty="0" smtClean="0">
                <a:latin typeface="Verdana" panose="020B0604030504040204" pitchFamily="34" charset="0"/>
              </a:rPr>
              <a:t>Copyright © 2020 Pearson Education, Inc. All Rights Reserved</a:t>
            </a:r>
          </a:p>
        </p:txBody>
      </p:sp>
      <p:pic>
        <p:nvPicPr>
          <p:cNvPr id="11" name="Picture 10"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3711136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smtClean="0"/>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smtClean="0"/>
              <a:t>Add edition here</a:t>
            </a:r>
            <a:endParaRPr lang="en-US" dirty="0"/>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smtClean="0"/>
              <a:t>Chapter ##</a:t>
            </a:r>
            <a:endParaRPr lang="en-US" dirty="0"/>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smtClean="0"/>
              <a:t>Chapter title</a:t>
            </a:r>
            <a:endParaRPr lang="en-US" dirty="0"/>
          </a:p>
        </p:txBody>
      </p:sp>
      <p:sp>
        <p:nvSpPr>
          <p:cNvPr id="3" name="Text Placeholder 2"/>
          <p:cNvSpPr>
            <a:spLocks noGrp="1"/>
          </p:cNvSpPr>
          <p:nvPr>
            <p:ph type="body" sz="quarter" idx="16"/>
          </p:nvPr>
        </p:nvSpPr>
        <p:spPr>
          <a:xfrm>
            <a:off x="2362200" y="4038600"/>
            <a:ext cx="6400800" cy="2590801"/>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11658304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smtClean="0"/>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smtClean="0"/>
              <a:t>Add edition here</a:t>
            </a:r>
            <a:endParaRPr lang="en-US" dirty="0"/>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smtClean="0"/>
              <a:t>Chapter ##</a:t>
            </a:r>
            <a:endParaRPr lang="en-US" dirty="0"/>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smtClean="0"/>
              <a:t>Chapter title</a:t>
            </a:r>
            <a:endParaRPr lang="en-US" dirty="0"/>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9/20/2019</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3" name="Picture 12"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29810628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dirty="0" smtClean="0"/>
              <a:t>Click to edit Master title style</a:t>
            </a:r>
            <a:endParaRPr lang="en-US" dirty="0"/>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smtClean="0"/>
              <a:t>Click to add Learning Objective(s)</a:t>
            </a:r>
            <a:endParaRPr lang="en-US" dirty="0"/>
          </a:p>
        </p:txBody>
      </p:sp>
      <p:sp>
        <p:nvSpPr>
          <p:cNvPr id="9" name="Content Placeholder 8"/>
          <p:cNvSpPr>
            <a:spLocks noGrp="1"/>
          </p:cNvSpPr>
          <p:nvPr>
            <p:ph sz="quarter" idx="14"/>
          </p:nvPr>
        </p:nvSpPr>
        <p:spPr>
          <a:xfrm>
            <a:off x="457200" y="1600200"/>
            <a:ext cx="8229600" cy="4525963"/>
          </a:xfrm>
        </p:spPr>
        <p:txBody>
          <a:bodyPr/>
          <a:lstStyle>
            <a:lvl5pPr>
              <a:defRPr/>
            </a:lvl5pPr>
            <a:lvl6pPr>
              <a:defRPr/>
            </a:lvl6pPr>
            <a:lvl7pPr>
              <a:defRPr/>
            </a:lvl7pPr>
            <a:lvl8pPr>
              <a:defRPr/>
            </a:lvl8pPr>
            <a:lvl9pP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a:t>
            </a:r>
          </a:p>
          <a:p>
            <a:pPr lvl="6"/>
            <a:r>
              <a:rPr lang="en-US" dirty="0" smtClean="0"/>
              <a:t>Seventh</a:t>
            </a:r>
          </a:p>
          <a:p>
            <a:pPr lvl="7"/>
            <a:r>
              <a:rPr lang="en-US" dirty="0" smtClean="0"/>
              <a:t>Eighth</a:t>
            </a:r>
          </a:p>
          <a:p>
            <a:pPr lvl="8"/>
            <a:r>
              <a:rPr lang="en-US" dirty="0" smtClean="0"/>
              <a:t>Ninth</a:t>
            </a:r>
            <a:endParaRPr lang="en-US" dirty="0"/>
          </a:p>
        </p:txBody>
      </p:sp>
      <p:sp>
        <p:nvSpPr>
          <p:cNvPr id="12" name="Footer Placeholder 2"/>
          <p:cNvSpPr>
            <a:spLocks noGrp="1"/>
          </p:cNvSpPr>
          <p:nvPr>
            <p:ph type="ftr" sz="quarter" idx="10"/>
          </p:nvPr>
        </p:nvSpPr>
        <p:spPr>
          <a:xfrm>
            <a:off x="93969" y="6172200"/>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9/20/2019</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152463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sz="3600">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a:t>
            </a:r>
          </a:p>
          <a:p>
            <a:pPr lvl="6"/>
            <a:r>
              <a:rPr lang="en-US" dirty="0" smtClean="0"/>
              <a:t>Seventh</a:t>
            </a:r>
          </a:p>
          <a:p>
            <a:pPr lvl="7"/>
            <a:r>
              <a:rPr lang="en-US" dirty="0" smtClean="0"/>
              <a:t>Eighth</a:t>
            </a:r>
          </a:p>
          <a:p>
            <a:pPr lvl="8"/>
            <a:r>
              <a:rPr lang="en-US" dirty="0" smtClean="0"/>
              <a:t>Ninth</a:t>
            </a:r>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9/20/2019</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2109093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a:t>
            </a:r>
          </a:p>
          <a:p>
            <a:pPr lvl="6"/>
            <a:r>
              <a:rPr lang="en-US" dirty="0" smtClean="0"/>
              <a:t>Seventh</a:t>
            </a:r>
          </a:p>
          <a:p>
            <a:pPr lvl="7"/>
            <a:r>
              <a:rPr lang="en-US" dirty="0" smtClean="0"/>
              <a:t>Eighth</a:t>
            </a:r>
          </a:p>
          <a:p>
            <a:pPr lvl="8"/>
            <a:r>
              <a:rPr lang="en-US" dirty="0" smtClean="0"/>
              <a:t>Ninth</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9/20/2019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752008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smtClean="0"/>
              <a:t>Click to add figure number and title</a:t>
            </a:r>
            <a:endParaRPr lang="en-US" dirty="0"/>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smtClean="0"/>
              <a:t>Click to add caption</a:t>
            </a:r>
            <a:endParaRPr lang="en-US" dirty="0"/>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9/20/2019</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sp>
        <p:nvSpPr>
          <p:cNvPr id="12" name="TextBox 11"/>
          <p:cNvSpPr txBox="1"/>
          <p:nvPr userDrawn="1"/>
        </p:nvSpPr>
        <p:spPr>
          <a:xfrm>
            <a:off x="1533525" y="6374626"/>
            <a:ext cx="7162800" cy="276999"/>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dirty="0" smtClean="0">
                <a:latin typeface="Verdana" panose="020B0604030504040204" pitchFamily="34" charset="0"/>
              </a:rPr>
              <a:t>Copyright © 2020 Pearson Education, Inc. All Rights Reserved</a:t>
            </a:r>
          </a:p>
        </p:txBody>
      </p:sp>
      <p:pic>
        <p:nvPicPr>
          <p:cNvPr id="13" name="Picture 12"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22037960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3"/>
          </p:nvPr>
        </p:nvSpPr>
        <p:spPr>
          <a:xfrm>
            <a:off x="457200" y="2362201"/>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9/20/2019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9" name="Content Placeholder 2"/>
          <p:cNvSpPr>
            <a:spLocks noGrp="1"/>
          </p:cNvSpPr>
          <p:nvPr>
            <p:ph idx="14"/>
          </p:nvPr>
        </p:nvSpPr>
        <p:spPr>
          <a:xfrm>
            <a:off x="457200" y="30480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2"/>
          <p:cNvSpPr>
            <a:spLocks noGrp="1"/>
          </p:cNvSpPr>
          <p:nvPr>
            <p:ph idx="15"/>
          </p:nvPr>
        </p:nvSpPr>
        <p:spPr>
          <a:xfrm>
            <a:off x="457200" y="38100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2"/>
          <p:cNvSpPr>
            <a:spLocks noGrp="1"/>
          </p:cNvSpPr>
          <p:nvPr>
            <p:ph idx="16"/>
          </p:nvPr>
        </p:nvSpPr>
        <p:spPr>
          <a:xfrm>
            <a:off x="457200" y="46482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2"/>
          <p:cNvSpPr>
            <a:spLocks noGrp="1"/>
          </p:cNvSpPr>
          <p:nvPr>
            <p:ph idx="17"/>
          </p:nvPr>
        </p:nvSpPr>
        <p:spPr>
          <a:xfrm>
            <a:off x="609600" y="48006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547999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3"/>
          </p:nvPr>
        </p:nvSpPr>
        <p:spPr>
          <a:xfrm>
            <a:off x="457200" y="2362201"/>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9/20/2019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9" name="Content Placeholder 2"/>
          <p:cNvSpPr>
            <a:spLocks noGrp="1"/>
          </p:cNvSpPr>
          <p:nvPr>
            <p:ph idx="14"/>
          </p:nvPr>
        </p:nvSpPr>
        <p:spPr>
          <a:xfrm>
            <a:off x="457200" y="30480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2"/>
          <p:cNvSpPr>
            <a:spLocks noGrp="1"/>
          </p:cNvSpPr>
          <p:nvPr>
            <p:ph idx="15"/>
          </p:nvPr>
        </p:nvSpPr>
        <p:spPr>
          <a:xfrm>
            <a:off x="457200" y="38100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2"/>
          <p:cNvSpPr>
            <a:spLocks noGrp="1"/>
          </p:cNvSpPr>
          <p:nvPr>
            <p:ph idx="16"/>
          </p:nvPr>
        </p:nvSpPr>
        <p:spPr>
          <a:xfrm>
            <a:off x="457200" y="46482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2"/>
          <p:cNvSpPr>
            <a:spLocks noGrp="1"/>
          </p:cNvSpPr>
          <p:nvPr>
            <p:ph idx="17"/>
          </p:nvPr>
        </p:nvSpPr>
        <p:spPr>
          <a:xfrm>
            <a:off x="609600" y="48006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2"/>
          <p:cNvSpPr>
            <a:spLocks noGrp="1"/>
          </p:cNvSpPr>
          <p:nvPr>
            <p:ph idx="18"/>
          </p:nvPr>
        </p:nvSpPr>
        <p:spPr>
          <a:xfrm>
            <a:off x="762000" y="49530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914400" y="51054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1066800" y="52578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1219200" y="54102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2"/>
          <p:cNvSpPr>
            <a:spLocks noGrp="1"/>
          </p:cNvSpPr>
          <p:nvPr>
            <p:ph idx="22"/>
          </p:nvPr>
        </p:nvSpPr>
        <p:spPr>
          <a:xfrm>
            <a:off x="1371600" y="55626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2"/>
          <p:cNvSpPr>
            <a:spLocks noGrp="1"/>
          </p:cNvSpPr>
          <p:nvPr>
            <p:ph idx="23"/>
          </p:nvPr>
        </p:nvSpPr>
        <p:spPr>
          <a:xfrm>
            <a:off x="1524000" y="57150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25967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9/20/2019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3021397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15372"/>
            <a:ext cx="8229600" cy="1097280"/>
          </a:xfrm>
          <a:prstGeom prst="rect">
            <a:avLst/>
          </a:prstGeom>
        </p:spPr>
        <p:txBody>
          <a:bodyPr vert="horz" lIns="0" tIns="0" rIns="0" bIns="0" rtlCol="0" anchor="b">
            <a:noAutofit/>
          </a:bodyPr>
          <a:lstStyle/>
          <a:p>
            <a:r>
              <a:rPr lang="en-US" dirty="0" smtClean="0"/>
              <a:t>Click to edit </a:t>
            </a:r>
            <a:br>
              <a:rPr lang="en-US" dirty="0" smtClean="0"/>
            </a:br>
            <a:r>
              <a:rPr lang="en-US" dirty="0" smtClean="0"/>
              <a:t>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a:t>
            </a:r>
          </a:p>
          <a:p>
            <a:pPr lvl="6"/>
            <a:r>
              <a:rPr lang="en-US" dirty="0" smtClean="0"/>
              <a:t>Seventh</a:t>
            </a:r>
          </a:p>
          <a:p>
            <a:pPr lvl="7"/>
            <a:r>
              <a:rPr lang="en-US" dirty="0" smtClean="0"/>
              <a:t>Eighth</a:t>
            </a:r>
          </a:p>
          <a:p>
            <a:pPr lvl="8"/>
            <a:r>
              <a:rPr lang="en-US" dirty="0" smtClean="0"/>
              <a:t>Ninth</a:t>
            </a:r>
            <a:endParaRPr lang="en-US" dirty="0"/>
          </a:p>
        </p:txBody>
      </p:sp>
      <p:sp>
        <p:nvSpPr>
          <p:cNvPr id="11" name="Footer Placeholder 4"/>
          <p:cNvSpPr>
            <a:spLocks noGrp="1"/>
          </p:cNvSpPr>
          <p:nvPr>
            <p:ph type="ftr" sz="quarter" idx="3"/>
          </p:nvPr>
        </p:nvSpPr>
        <p:spPr>
          <a:xfrm>
            <a:off x="93969" y="6172200"/>
            <a:ext cx="8595360" cy="235463"/>
          </a:xfrm>
          <a:prstGeom prst="rect">
            <a:avLst/>
          </a:prstGeom>
        </p:spPr>
        <p:txBody>
          <a:bodyPr vert="horz" lIns="0" tIns="0" rIns="0" bIns="0" rtlCol="0" anchor="b"/>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6335713" y="113072"/>
            <a:ext cx="2133600" cy="182880"/>
          </a:xfrm>
          <a:prstGeom prst="rect">
            <a:avLst/>
          </a:prstGeom>
        </p:spPr>
        <p:txBody>
          <a:bodyPr vert="horz" lIns="91440" tIns="45720" rIns="91440" bIns="45720" rtlCol="0" anchor="ctr"/>
          <a:lstStyle>
            <a:lvl1pPr algn="r">
              <a:defRPr sz="900">
                <a:solidFill>
                  <a:schemeClr val="bg1"/>
                </a:solidFill>
              </a:defRPr>
            </a:lvl1pPr>
          </a:lstStyle>
          <a:p>
            <a:fld id="{A9DF6EFB-3F44-496C-A842-1E0B3D3B975A}" type="datetimeFigureOut">
              <a:rPr lang="en-US" smtClean="0"/>
              <a:pPr/>
              <a:t>9/20/2019</a:t>
            </a:fld>
            <a:endParaRPr lang="en-US" dirty="0"/>
          </a:p>
        </p:txBody>
      </p:sp>
      <p:sp>
        <p:nvSpPr>
          <p:cNvPr id="6" name="Slide Number Placeholder 5"/>
          <p:cNvSpPr>
            <a:spLocks noGrp="1"/>
          </p:cNvSpPr>
          <p:nvPr>
            <p:ph type="sldNum" sz="quarter" idx="4"/>
          </p:nvPr>
        </p:nvSpPr>
        <p:spPr>
          <a:xfrm>
            <a:off x="8469312" y="113072"/>
            <a:ext cx="551783" cy="182880"/>
          </a:xfrm>
          <a:prstGeom prst="rect">
            <a:avLst/>
          </a:prstGeom>
        </p:spPr>
        <p:txBody>
          <a:bodyPr vert="horz" lIns="91440" tIns="45720" rIns="91440" bIns="45720" rtlCol="0" anchor="ctr"/>
          <a:lstStyle>
            <a:lvl1pPr algn="r">
              <a:defRPr sz="900">
                <a:solidFill>
                  <a:schemeClr val="bg1"/>
                </a:solidFill>
              </a:defRPr>
            </a:lvl1pPr>
          </a:lstStyle>
          <a:p>
            <a:fld id="{200B2350-5261-4F5C-9DF5-EF0D264FC8D2}" type="slidenum">
              <a:rPr lang="en-US" smtClean="0"/>
              <a:pPr/>
              <a:t>‹#›</a:t>
            </a:fld>
            <a:endParaRPr lang="en-US" dirty="0"/>
          </a:p>
        </p:txBody>
      </p:sp>
      <p:sp>
        <p:nvSpPr>
          <p:cNvPr id="9" name="TextBox 8"/>
          <p:cNvSpPr txBox="1"/>
          <p:nvPr userDrawn="1"/>
        </p:nvSpPr>
        <p:spPr>
          <a:xfrm>
            <a:off x="1532389" y="6378267"/>
            <a:ext cx="7162800" cy="276999"/>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smtClean="0">
                <a:latin typeface="Verdana"/>
                <a:ea typeface="Verdana" panose="020B0604030504040204" pitchFamily="34" charset="0"/>
                <a:cs typeface="Verdana" panose="020B0604030504040204" pitchFamily="34" charset="0"/>
              </a:rPr>
              <a:t>Copyright © 2020, 2017, 2015 Pearson Education, Inc. All Rights Reserved</a:t>
            </a:r>
            <a:endParaRPr lang="en-US" altLang="en-US" sz="1200" b="0" dirty="0">
              <a:latin typeface="Verdana"/>
              <a:ea typeface="Verdana" panose="020B0604030504040204" pitchFamily="34" charset="0"/>
              <a:cs typeface="Verdana" panose="020B0604030504040204" pitchFamily="34" charset="0"/>
            </a:endParaRPr>
          </a:p>
        </p:txBody>
      </p:sp>
      <p:pic>
        <p:nvPicPr>
          <p:cNvPr id="10" name="Picture 9" descr="Pearson Logo"/>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3691570016"/>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6" r:id="rId3"/>
    <p:sldLayoutId id="2147483650" r:id="rId4"/>
    <p:sldLayoutId id="2147483659" r:id="rId5"/>
    <p:sldLayoutId id="2147483658" r:id="rId6"/>
    <p:sldLayoutId id="2147483660" r:id="rId7"/>
    <p:sldLayoutId id="2147483662" r:id="rId8"/>
    <p:sldLayoutId id="2147483661" r:id="rId9"/>
    <p:sldLayoutId id="2147483665" r:id="rId10"/>
    <p:sldLayoutId id="2147483666" r:id="rId11"/>
    <p:sldLayoutId id="2147483663" r:id="rId12"/>
    <p:sldLayoutId id="2147483651" r:id="rId13"/>
    <p:sldLayoutId id="2147483654" r:id="rId14"/>
    <p:sldLayoutId id="2147483655" r:id="rId15"/>
    <p:sldLayoutId id="2147483664" r:id="rId16"/>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txStyles>
    <p:titleStyle>
      <a:lvl1pPr algn="l" defTabSz="914400" rtl="0" eaLnBrk="1" latinLnBrk="0" hangingPunct="1">
        <a:lnSpc>
          <a:spcPct val="100000"/>
        </a:lnSpc>
        <a:spcBef>
          <a:spcPct val="0"/>
        </a:spcBef>
        <a:buNone/>
        <a:defRPr sz="3400" b="1" kern="1200">
          <a:solidFill>
            <a:srgbClr val="007FA3"/>
          </a:solidFill>
          <a:latin typeface="Times New Roman" panose="02020603050405020304" pitchFamily="18" charset="0"/>
          <a:ea typeface="+mj-ea"/>
          <a:cs typeface="Times New Roman" panose="02020603050405020304" pitchFamily="18" charset="0"/>
        </a:defRPr>
      </a:lvl1pPr>
    </p:titleStyle>
    <p:bodyStyle>
      <a:lvl1pPr marL="256032" indent="-256032" algn="l" defTabSz="914400" rtl="0" eaLnBrk="1" latinLnBrk="0" hangingPunct="1">
        <a:spcBef>
          <a:spcPts val="1500"/>
        </a:spcBef>
        <a:buClr>
          <a:srgbClr val="007FA3"/>
        </a:buClr>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8" Type="http://schemas.openxmlformats.org/officeDocument/2006/relationships/hyperlink" Target="mailto:Ken.Evans@WP.com" TargetMode="External"/><Relationship Id="rId3" Type="http://schemas.openxmlformats.org/officeDocument/2006/relationships/hyperlink" Target="mailto:Mary.Jacobs@WP.com" TargetMode="External"/><Relationship Id="rId7" Type="http://schemas.openxmlformats.org/officeDocument/2006/relationships/hyperlink" Target="mailto:Alan.Adams@WP.com" TargetMode="External"/><Relationship Id="rId12" Type="http://schemas.openxmlformats.org/officeDocument/2006/relationships/hyperlink" Target="mailto:Ken.Numoto@WP.com"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hyperlink" Target="mailto:George.Smith@WP.com" TargetMode="External"/><Relationship Id="rId11" Type="http://schemas.openxmlformats.org/officeDocument/2006/relationships/hyperlink" Target="mailto:Heather.Jones@WP.com" TargetMode="External"/><Relationship Id="rId5" Type="http://schemas.openxmlformats.org/officeDocument/2006/relationships/hyperlink" Target="mailto:Richard.Bandalone@%20WP.com" TargetMode="External"/><Relationship Id="rId10" Type="http://schemas.openxmlformats.org/officeDocument/2006/relationships/hyperlink" Target="mailto:Tom.Caruthers@WP.com" TargetMode="External"/><Relationship Id="rId4" Type="http://schemas.openxmlformats.org/officeDocument/2006/relationships/hyperlink" Target="mailto:Rosalie.Jackson@WP.com" TargetMode="External"/><Relationship Id="rId9" Type="http://schemas.openxmlformats.org/officeDocument/2006/relationships/hyperlink" Target="mailto:Mary.Abernathy@WP.com"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mailto:Mary.Smith@WP.com" TargetMode="External"/><Relationship Id="rId3" Type="http://schemas.openxmlformats.org/officeDocument/2006/relationships/hyperlink" Target="mailto:Linda.Granger@WP.com" TargetMode="External"/><Relationship Id="rId7" Type="http://schemas.openxmlformats.org/officeDocument/2006/relationships/hyperlink" Target="mailto:Jason.Sleeman@WP.com" TargetMode="External"/><Relationship Id="rId12" Type="http://schemas.openxmlformats.org/officeDocument/2006/relationships/hyperlink" Target="mailto:Sam.Stewart@WP.com"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hyperlink" Target="mailto:Mike.Nguyen@WP.com" TargetMode="External"/><Relationship Id="rId11" Type="http://schemas.openxmlformats.org/officeDocument/2006/relationships/hyperlink" Target="mailto:Julia.Hayakawa@WP.com" TargetMode="External"/><Relationship Id="rId5" Type="http://schemas.openxmlformats.org/officeDocument/2006/relationships/hyperlink" Target="mailto:Rick.Brown@WP.com" TargetMode="External"/><Relationship Id="rId10" Type="http://schemas.openxmlformats.org/officeDocument/2006/relationships/hyperlink" Target="mailto:George.Jones@WP.com" TargetMode="External"/><Relationship Id="rId4" Type="http://schemas.openxmlformats.org/officeDocument/2006/relationships/hyperlink" Target="mailto:James.Nestor@WP.com" TargetMode="External"/><Relationship Id="rId9" Type="http://schemas.openxmlformats.org/officeDocument/2006/relationships/hyperlink" Target="mailto:Tom.Jackson@WP.com"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10.xml"/><Relationship Id="rId4" Type="http://schemas.openxmlformats.org/officeDocument/2006/relationships/image" Target="../media/image20.jpeg"/></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10.xml"/><Relationship Id="rId4" Type="http://schemas.openxmlformats.org/officeDocument/2006/relationships/image" Target="../media/image22.jpeg"/></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10.xml"/><Relationship Id="rId4" Type="http://schemas.openxmlformats.org/officeDocument/2006/relationships/image" Target="../media/image24.jpeg"/></Relationships>
</file>

<file path=ppt/slides/_rels/slide3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10.xml"/><Relationship Id="rId4" Type="http://schemas.openxmlformats.org/officeDocument/2006/relationships/image" Target="../media/image29.jpeg"/></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10.xml"/><Relationship Id="rId4" Type="http://schemas.openxmlformats.org/officeDocument/2006/relationships/image" Target="../media/image31.jpeg"/></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10.xml"/><Relationship Id="rId4" Type="http://schemas.openxmlformats.org/officeDocument/2006/relationships/image" Target="../media/image33.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image" Target="../media/image35.jpeg"/></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9.xml"/><Relationship Id="rId4" Type="http://schemas.openxmlformats.org/officeDocument/2006/relationships/image" Target="../media/image37.jpeg"/></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39.jpeg"/></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10.xml"/><Relationship Id="rId4" Type="http://schemas.openxmlformats.org/officeDocument/2006/relationships/image" Target="../media/image41.jpeg"/></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7.xml"/><Relationship Id="rId1" Type="http://schemas.openxmlformats.org/officeDocument/2006/relationships/slideLayout" Target="../slideLayouts/slideLayout10.xml"/><Relationship Id="rId4" Type="http://schemas.openxmlformats.org/officeDocument/2006/relationships/image" Target="../media/image44.jpeg"/></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10.xml"/><Relationship Id="rId4" Type="http://schemas.openxmlformats.org/officeDocument/2006/relationships/image" Target="../media/image46.png"/></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10.xml"/><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9.xml"/><Relationship Id="rId5" Type="http://schemas.openxmlformats.org/officeDocument/2006/relationships/image" Target="../media/image51.jpeg"/><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3.xml"/><Relationship Id="rId1" Type="http://schemas.openxmlformats.org/officeDocument/2006/relationships/slideLayout" Target="../slideLayouts/slideLayout9.xml"/><Relationship Id="rId4" Type="http://schemas.openxmlformats.org/officeDocument/2006/relationships/image" Target="../media/image53.jpeg"/></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9.xml"/><Relationship Id="rId4" Type="http://schemas.openxmlformats.org/officeDocument/2006/relationships/image" Target="../media/image55.jpe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58.jpeg"/></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60.jpe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0.xml"/><Relationship Id="rId1" Type="http://schemas.openxmlformats.org/officeDocument/2006/relationships/slideLayout" Target="../slideLayouts/slideLayout10.xml"/><Relationship Id="rId4" Type="http://schemas.openxmlformats.org/officeDocument/2006/relationships/image" Target="../media/image62.jpeg"/></Relationships>
</file>

<file path=ppt/slides/_rels/slide6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2.xml"/><Relationship Id="rId1" Type="http://schemas.openxmlformats.org/officeDocument/2006/relationships/slideLayout" Target="../slideLayouts/slideLayout9.xml"/><Relationship Id="rId4" Type="http://schemas.openxmlformats.org/officeDocument/2006/relationships/image" Target="../media/image65.jpeg"/></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3.xml"/><Relationship Id="rId1" Type="http://schemas.openxmlformats.org/officeDocument/2006/relationships/slideLayout" Target="../slideLayouts/slideLayout9.xml"/><Relationship Id="rId4" Type="http://schemas.openxmlformats.org/officeDocument/2006/relationships/image" Target="../media/image66.jpeg"/></Relationships>
</file>

<file path=ppt/slides/_rels/slide6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7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68.xml"/><Relationship Id="rId1" Type="http://schemas.openxmlformats.org/officeDocument/2006/relationships/slideLayout" Target="../slideLayouts/slideLayout10.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0.xml"/><Relationship Id="rId1" Type="http://schemas.openxmlformats.org/officeDocument/2006/relationships/slideLayout" Target="../slideLayouts/slideLayout10.xml"/><Relationship Id="rId5" Type="http://schemas.openxmlformats.org/officeDocument/2006/relationships/image" Target="../media/image75.jpeg"/><Relationship Id="rId4" Type="http://schemas.openxmlformats.org/officeDocument/2006/relationships/image" Target="../media/image74.png"/></Relationships>
</file>

<file path=ppt/slides/_rels/slide7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1.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2.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4.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5.xml"/><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6.xml"/><Relationship Id="rId1" Type="http://schemas.openxmlformats.org/officeDocument/2006/relationships/slideLayout" Target="../slideLayouts/slideLayout4.xml"/><Relationship Id="rId4" Type="http://schemas.openxmlformats.org/officeDocument/2006/relationships/image" Target="../media/image22.sv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1477"/>
            <a:ext cx="8154969" cy="555748"/>
          </a:xfrm>
        </p:spPr>
        <p:txBody>
          <a:bodyPr wrap="square" anchor="ctr">
            <a:noAutofit/>
          </a:bodyPr>
          <a:lstStyle/>
          <a:p>
            <a:pPr>
              <a:lnSpc>
                <a:spcPct val="90000"/>
              </a:lnSpc>
              <a:spcAft>
                <a:spcPts val="125"/>
              </a:spcAft>
              <a:defRPr/>
            </a:pPr>
            <a:r>
              <a:rPr lang="en-IN" sz="3600" dirty="0">
                <a:latin typeface="+mj-lt"/>
              </a:rPr>
              <a:t>Database Concepts</a:t>
            </a:r>
          </a:p>
        </p:txBody>
      </p:sp>
      <p:sp>
        <p:nvSpPr>
          <p:cNvPr id="3" name="Text Placeholder 2"/>
          <p:cNvSpPr>
            <a:spLocks noGrp="1"/>
          </p:cNvSpPr>
          <p:nvPr>
            <p:ph type="body" sz="quarter" idx="13"/>
          </p:nvPr>
        </p:nvSpPr>
        <p:spPr>
          <a:xfrm>
            <a:off x="456677" y="790575"/>
            <a:ext cx="8153923" cy="333375"/>
          </a:xfrm>
        </p:spPr>
        <p:txBody>
          <a:bodyPr wrap="square" anchor="ctr">
            <a:noAutofit/>
          </a:bodyPr>
          <a:lstStyle/>
          <a:p>
            <a:r>
              <a:rPr lang="en-US" altLang="en-US" dirty="0" smtClean="0"/>
              <a:t>Ninth</a:t>
            </a:r>
            <a:r>
              <a:rPr lang="en-US" altLang="en-US" dirty="0" smtClean="0">
                <a:solidFill>
                  <a:srgbClr val="FFFFFF"/>
                </a:solidFill>
              </a:rPr>
              <a:t> </a:t>
            </a:r>
            <a:r>
              <a:rPr lang="en-US" dirty="0" smtClean="0"/>
              <a:t>Edition</a:t>
            </a:r>
            <a:endParaRPr lang="en-IN" dirty="0"/>
          </a:p>
        </p:txBody>
      </p:sp>
      <p:sp>
        <p:nvSpPr>
          <p:cNvPr id="4" name="Text Placeholder 3"/>
          <p:cNvSpPr>
            <a:spLocks noGrp="1"/>
          </p:cNvSpPr>
          <p:nvPr>
            <p:ph type="body" sz="quarter" idx="14"/>
          </p:nvPr>
        </p:nvSpPr>
        <p:spPr>
          <a:xfrm>
            <a:off x="4554728" y="2497663"/>
            <a:ext cx="4055871" cy="550337"/>
          </a:xfrm>
        </p:spPr>
        <p:txBody>
          <a:bodyPr wrap="square">
            <a:noAutofit/>
          </a:bodyPr>
          <a:lstStyle/>
          <a:p>
            <a:r>
              <a:rPr lang="en-US" sz="3200" dirty="0"/>
              <a:t>Chapter </a:t>
            </a:r>
            <a:r>
              <a:rPr lang="en-US" sz="3200" dirty="0" smtClean="0"/>
              <a:t>3</a:t>
            </a:r>
            <a:endParaRPr lang="en-US" sz="3200" dirty="0"/>
          </a:p>
        </p:txBody>
      </p:sp>
      <p:sp>
        <p:nvSpPr>
          <p:cNvPr id="5" name="Text Placeholder 5"/>
          <p:cNvSpPr>
            <a:spLocks noGrp="1"/>
          </p:cNvSpPr>
          <p:nvPr>
            <p:ph type="body" sz="quarter" idx="15"/>
          </p:nvPr>
        </p:nvSpPr>
        <p:spPr>
          <a:xfrm>
            <a:off x="4572000" y="3171825"/>
            <a:ext cx="4041101" cy="333375"/>
          </a:xfrm>
        </p:spPr>
        <p:txBody>
          <a:bodyPr wrap="square">
            <a:noAutofit/>
          </a:bodyPr>
          <a:lstStyle/>
          <a:p>
            <a:pPr>
              <a:buClrTx/>
              <a:defRPr/>
            </a:pPr>
            <a:r>
              <a:rPr lang="en-IN" altLang="en-US" sz="2000" dirty="0">
                <a:ea typeface="Verdana" panose="020B0604030504040204" pitchFamily="34" charset="0"/>
                <a:cs typeface="Verdana" panose="020B0604030504040204" pitchFamily="34" charset="0"/>
              </a:rPr>
              <a:t>Structured Query Language</a:t>
            </a:r>
          </a:p>
        </p:txBody>
      </p:sp>
      <p:pic>
        <p:nvPicPr>
          <p:cNvPr id="9" name="Picture 2" descr="Front Cover: Database Concepts, Ninth Edition by Kroenke, Auer, Vandenberg and Yo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615" y="1213551"/>
            <a:ext cx="3952985" cy="5060194"/>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4"/>
          <p:cNvSpPr>
            <a:spLocks noGrp="1"/>
          </p:cNvSpPr>
          <p:nvPr>
            <p:ph type="body" sz="quarter" idx="16"/>
          </p:nvPr>
        </p:nvSpPr>
        <p:spPr>
          <a:xfrm>
            <a:off x="1828801" y="6421993"/>
            <a:ext cx="6781800" cy="184666"/>
          </a:xfrm>
        </p:spPr>
        <p:txBody>
          <a:bodyPr wrap="square">
            <a:noAutofit/>
          </a:bodyPr>
          <a:lstStyle/>
          <a:p>
            <a:pPr marL="0" indent="0" algn="r">
              <a:spcBef>
                <a:spcPts val="0"/>
              </a:spcBef>
              <a:buClrTx/>
              <a:buNone/>
              <a:defRPr/>
            </a:pPr>
            <a:r>
              <a:rPr lang="en-US" altLang="en-US" sz="1200" dirty="0">
                <a:latin typeface="Verdana"/>
                <a:ea typeface="Verdana" panose="020B0604030504040204" pitchFamily="34" charset="0"/>
                <a:cs typeface="Verdana" panose="020B0604030504040204" pitchFamily="34" charset="0"/>
              </a:rPr>
              <a:t>Copyright © 2020, 2017, 2015 Pearson Education, Inc. All Rights Reserved</a:t>
            </a:r>
          </a:p>
        </p:txBody>
      </p:sp>
    </p:spTree>
    <p:extLst>
      <p:ext uri="{BB962C8B-B14F-4D97-AF65-F5344CB8AC3E}">
        <p14:creationId xmlns:p14="http://schemas.microsoft.com/office/powerpoint/2010/main" val="29403758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099"/>
            <a:ext cx="8153400" cy="619125"/>
          </a:xfrm>
        </p:spPr>
        <p:txBody>
          <a:bodyPr wrap="square" anchor="ctr">
            <a:noAutofit/>
          </a:bodyPr>
          <a:lstStyle/>
          <a:p>
            <a:r>
              <a:rPr lang="en-US" dirty="0" smtClean="0"/>
              <a:t>Figure 3.1(c</a:t>
            </a:r>
            <a:r>
              <a:rPr lang="en-US" dirty="0"/>
              <a:t>) EMPLOYEE Table</a:t>
            </a:r>
            <a:endParaRPr lang="en-US" sz="3600" dirty="0">
              <a:latin typeface="+mj-lt"/>
            </a:endParaRPr>
          </a:p>
        </p:txBody>
      </p:sp>
      <p:graphicFrame>
        <p:nvGraphicFramePr>
          <p:cNvPr id="3" name="Table 2"/>
          <p:cNvGraphicFramePr>
            <a:graphicFrameLocks noGrp="1"/>
          </p:cNvGraphicFramePr>
          <p:nvPr>
            <p:extLst>
              <p:ext uri="{D42A27DB-BD31-4B8C-83A1-F6EECF244321}">
                <p14:modId xmlns:p14="http://schemas.microsoft.com/office/powerpoint/2010/main" val="3648550538"/>
              </p:ext>
            </p:extLst>
          </p:nvPr>
        </p:nvGraphicFramePr>
        <p:xfrm>
          <a:off x="525779" y="1447801"/>
          <a:ext cx="8001001" cy="4455100"/>
        </p:xfrm>
        <a:graphic>
          <a:graphicData uri="http://schemas.openxmlformats.org/drawingml/2006/table">
            <a:tbl>
              <a:tblPr firstRow="1" firstCol="1" bandRow="1">
                <a:tableStyleId>{2D5ABB26-0587-4C30-8999-92F81FD0307C}</a:tableStyleId>
              </a:tblPr>
              <a:tblGrid>
                <a:gridCol w="1570291">
                  <a:extLst>
                    <a:ext uri="{9D8B030D-6E8A-4147-A177-3AD203B41FA5}">
                      <a16:colId xmlns:a16="http://schemas.microsoft.com/office/drawing/2014/main" val="20000"/>
                    </a:ext>
                  </a:extLst>
                </a:gridCol>
                <a:gridCol w="1495514">
                  <a:extLst>
                    <a:ext uri="{9D8B030D-6E8A-4147-A177-3AD203B41FA5}">
                      <a16:colId xmlns:a16="http://schemas.microsoft.com/office/drawing/2014/main" val="20001"/>
                    </a:ext>
                  </a:extLst>
                </a:gridCol>
                <a:gridCol w="1420738">
                  <a:extLst>
                    <a:ext uri="{9D8B030D-6E8A-4147-A177-3AD203B41FA5}">
                      <a16:colId xmlns:a16="http://schemas.microsoft.com/office/drawing/2014/main" val="20002"/>
                    </a:ext>
                  </a:extLst>
                </a:gridCol>
                <a:gridCol w="972084">
                  <a:extLst>
                    <a:ext uri="{9D8B030D-6E8A-4147-A177-3AD203B41FA5}">
                      <a16:colId xmlns:a16="http://schemas.microsoft.com/office/drawing/2014/main" val="20003"/>
                    </a:ext>
                  </a:extLst>
                </a:gridCol>
                <a:gridCol w="2542374">
                  <a:extLst>
                    <a:ext uri="{9D8B030D-6E8A-4147-A177-3AD203B41FA5}">
                      <a16:colId xmlns:a16="http://schemas.microsoft.com/office/drawing/2014/main" val="20004"/>
                    </a:ext>
                  </a:extLst>
                </a:gridCol>
              </a:tblGrid>
              <a:tr h="209866">
                <a:tc>
                  <a:txBody>
                    <a:bodyPr/>
                    <a:lstStyle/>
                    <a:p>
                      <a:pPr marL="0" marR="0">
                        <a:lnSpc>
                          <a:spcPct val="115000"/>
                        </a:lnSpc>
                        <a:spcBef>
                          <a:spcPts val="210"/>
                        </a:spcBef>
                        <a:spcAft>
                          <a:spcPts val="0"/>
                        </a:spcAft>
                      </a:pPr>
                      <a:r>
                        <a:rPr lang="en-US" sz="1400" b="1" dirty="0">
                          <a:solidFill>
                            <a:schemeClr val="bg1"/>
                          </a:solidFill>
                          <a:effectLst/>
                        </a:rPr>
                        <a:t>Column</a:t>
                      </a:r>
                      <a:r>
                        <a:rPr lang="en-US" sz="1400" b="1" spc="10" dirty="0">
                          <a:solidFill>
                            <a:schemeClr val="bg1"/>
                          </a:solidFill>
                          <a:effectLst/>
                        </a:rPr>
                        <a:t> </a:t>
                      </a:r>
                      <a:r>
                        <a:rPr lang="en-US" sz="1400" b="1" dirty="0">
                          <a:solidFill>
                            <a:schemeClr val="bg1"/>
                          </a:solidFill>
                          <a:effectLst/>
                        </a:rPr>
                        <a:t>Name</a:t>
                      </a:r>
                      <a:endParaRPr lang="en-US" sz="1800" b="1" dirty="0">
                        <a:solidFill>
                          <a:schemeClr val="bg1"/>
                        </a:solidFill>
                        <a:effectLst/>
                        <a:latin typeface="Calibri"/>
                        <a:ea typeface="Calibri"/>
                        <a:cs typeface="Times New Roman"/>
                      </a:endParaRPr>
                    </a:p>
                  </a:txBody>
                  <a:tcPr marL="68580" marR="68580" marT="0" marB="0">
                    <a:solidFill>
                      <a:srgbClr val="007FA3"/>
                    </a:solidFill>
                  </a:tcPr>
                </a:tc>
                <a:tc>
                  <a:txBody>
                    <a:bodyPr/>
                    <a:lstStyle/>
                    <a:p>
                      <a:pPr marL="0" marR="0">
                        <a:lnSpc>
                          <a:spcPct val="115000"/>
                        </a:lnSpc>
                        <a:spcBef>
                          <a:spcPts val="210"/>
                        </a:spcBef>
                        <a:spcAft>
                          <a:spcPts val="0"/>
                        </a:spcAft>
                      </a:pPr>
                      <a:r>
                        <a:rPr lang="en-US" sz="1400" b="1" spc="-90" dirty="0">
                          <a:solidFill>
                            <a:schemeClr val="bg1"/>
                          </a:solidFill>
                          <a:effectLst/>
                        </a:rPr>
                        <a:t>T</a:t>
                      </a:r>
                      <a:r>
                        <a:rPr lang="en-US" sz="1400" b="1" dirty="0">
                          <a:solidFill>
                            <a:schemeClr val="bg1"/>
                          </a:solidFill>
                          <a:effectLst/>
                        </a:rPr>
                        <a:t>ype</a:t>
                      </a:r>
                      <a:endParaRPr lang="en-US" sz="1800" b="1" dirty="0">
                        <a:solidFill>
                          <a:schemeClr val="bg1"/>
                        </a:solidFill>
                        <a:effectLst/>
                        <a:latin typeface="Calibri"/>
                        <a:ea typeface="Calibri"/>
                        <a:cs typeface="Times New Roman"/>
                      </a:endParaRPr>
                    </a:p>
                  </a:txBody>
                  <a:tcPr marL="68580" marR="68580" marT="0" marB="0">
                    <a:solidFill>
                      <a:srgbClr val="007FA3"/>
                    </a:solidFill>
                  </a:tcPr>
                </a:tc>
                <a:tc>
                  <a:txBody>
                    <a:bodyPr/>
                    <a:lstStyle/>
                    <a:p>
                      <a:pPr marL="0" marR="0">
                        <a:lnSpc>
                          <a:spcPct val="115000"/>
                        </a:lnSpc>
                        <a:spcBef>
                          <a:spcPts val="210"/>
                        </a:spcBef>
                        <a:spcAft>
                          <a:spcPts val="0"/>
                        </a:spcAft>
                      </a:pPr>
                      <a:r>
                        <a:rPr lang="en-US" sz="1400" b="1" dirty="0">
                          <a:solidFill>
                            <a:schemeClr val="bg1"/>
                          </a:solidFill>
                          <a:effectLst/>
                        </a:rPr>
                        <a:t>Key</a:t>
                      </a:r>
                      <a:endParaRPr lang="en-US" sz="1800" b="1" dirty="0">
                        <a:solidFill>
                          <a:schemeClr val="bg1"/>
                        </a:solidFill>
                        <a:effectLst/>
                        <a:latin typeface="Calibri"/>
                        <a:ea typeface="Calibri"/>
                        <a:cs typeface="Times New Roman"/>
                      </a:endParaRPr>
                    </a:p>
                  </a:txBody>
                  <a:tcPr marL="68580" marR="68580" marT="0" marB="0">
                    <a:solidFill>
                      <a:srgbClr val="007FA3"/>
                    </a:solidFill>
                  </a:tcPr>
                </a:tc>
                <a:tc>
                  <a:txBody>
                    <a:bodyPr/>
                    <a:lstStyle/>
                    <a:p>
                      <a:pPr marL="0" marR="0">
                        <a:lnSpc>
                          <a:spcPct val="115000"/>
                        </a:lnSpc>
                        <a:spcBef>
                          <a:spcPts val="210"/>
                        </a:spcBef>
                        <a:spcAft>
                          <a:spcPts val="0"/>
                        </a:spcAft>
                      </a:pPr>
                      <a:r>
                        <a:rPr lang="en-US" sz="1400" b="1" dirty="0">
                          <a:solidFill>
                            <a:schemeClr val="bg1"/>
                          </a:solidFill>
                          <a:effectLst/>
                        </a:rPr>
                        <a:t>Required</a:t>
                      </a:r>
                      <a:endParaRPr lang="en-US" sz="1800" b="1" dirty="0">
                        <a:solidFill>
                          <a:schemeClr val="bg1"/>
                        </a:solidFill>
                        <a:effectLst/>
                        <a:latin typeface="Calibri"/>
                        <a:ea typeface="Calibri"/>
                        <a:cs typeface="Times New Roman"/>
                      </a:endParaRPr>
                    </a:p>
                  </a:txBody>
                  <a:tcPr marL="68580" marR="68580" marT="0" marB="0">
                    <a:solidFill>
                      <a:srgbClr val="007FA3"/>
                    </a:solidFill>
                  </a:tcPr>
                </a:tc>
                <a:tc>
                  <a:txBody>
                    <a:bodyPr/>
                    <a:lstStyle/>
                    <a:p>
                      <a:pPr marL="0" marR="0">
                        <a:lnSpc>
                          <a:spcPct val="115000"/>
                        </a:lnSpc>
                        <a:spcBef>
                          <a:spcPts val="210"/>
                        </a:spcBef>
                        <a:spcAft>
                          <a:spcPts val="0"/>
                        </a:spcAft>
                      </a:pPr>
                      <a:r>
                        <a:rPr lang="en-US" sz="1400" b="1" dirty="0">
                          <a:solidFill>
                            <a:schemeClr val="bg1"/>
                          </a:solidFill>
                          <a:effectLst/>
                        </a:rPr>
                        <a:t>Remarks</a:t>
                      </a:r>
                      <a:endParaRPr lang="en-US" sz="1800" b="1" dirty="0">
                        <a:solidFill>
                          <a:schemeClr val="bg1"/>
                        </a:solidFill>
                        <a:effectLst/>
                        <a:latin typeface="Calibri"/>
                        <a:ea typeface="Calibri"/>
                        <a:cs typeface="Times New Roman"/>
                      </a:endParaRPr>
                    </a:p>
                  </a:txBody>
                  <a:tcPr marL="68580" marR="68580" marT="0" marB="0">
                    <a:solidFill>
                      <a:srgbClr val="007FA3"/>
                    </a:solidFill>
                  </a:tcPr>
                </a:tc>
                <a:extLst>
                  <a:ext uri="{0D108BD9-81ED-4DB2-BD59-A6C34878D82A}">
                    <a16:rowId xmlns:a16="http://schemas.microsoft.com/office/drawing/2014/main" val="10000"/>
                  </a:ext>
                </a:extLst>
              </a:tr>
              <a:tr h="434187">
                <a:tc>
                  <a:txBody>
                    <a:bodyPr/>
                    <a:lstStyle/>
                    <a:p>
                      <a:pPr marL="0" marR="0">
                        <a:lnSpc>
                          <a:spcPct val="115000"/>
                        </a:lnSpc>
                        <a:spcBef>
                          <a:spcPts val="235"/>
                        </a:spcBef>
                        <a:spcAft>
                          <a:spcPts val="0"/>
                        </a:spcAft>
                      </a:pPr>
                      <a:r>
                        <a:rPr lang="en-US" sz="1400" dirty="0" err="1">
                          <a:effectLst/>
                        </a:rPr>
                        <a:t>EmployeeNumber</a:t>
                      </a:r>
                      <a:endParaRPr lang="en-US" sz="1800" dirty="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235"/>
                        </a:spcBef>
                        <a:spcAft>
                          <a:spcPts val="0"/>
                        </a:spcAft>
                      </a:pPr>
                      <a:r>
                        <a:rPr lang="en-US" sz="1400" dirty="0">
                          <a:effectLst/>
                        </a:rPr>
                        <a:t>AutoNumber</a:t>
                      </a:r>
                      <a:endParaRPr lang="en-US" sz="1800" dirty="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235"/>
                        </a:spcBef>
                        <a:spcAft>
                          <a:spcPts val="0"/>
                        </a:spcAft>
                      </a:pPr>
                      <a:r>
                        <a:rPr lang="en-US" sz="1400" dirty="0">
                          <a:effectLst/>
                        </a:rPr>
                        <a:t>Primary</a:t>
                      </a:r>
                      <a:r>
                        <a:rPr lang="en-US" sz="1400" spc="65" dirty="0">
                          <a:effectLst/>
                        </a:rPr>
                        <a:t> </a:t>
                      </a:r>
                      <a:r>
                        <a:rPr lang="en-US" sz="1400" dirty="0">
                          <a:effectLst/>
                        </a:rPr>
                        <a:t>Key</a:t>
                      </a:r>
                      <a:endParaRPr lang="en-US" sz="1800" dirty="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235"/>
                        </a:spcBef>
                        <a:spcAft>
                          <a:spcPts val="0"/>
                        </a:spcAft>
                      </a:pPr>
                      <a:r>
                        <a:rPr lang="en-US" sz="1400" spc="-75" dirty="0">
                          <a:effectLst/>
                        </a:rPr>
                        <a:t>Y</a:t>
                      </a:r>
                      <a:r>
                        <a:rPr lang="en-US" sz="1400" dirty="0">
                          <a:effectLst/>
                        </a:rPr>
                        <a:t>es</a:t>
                      </a:r>
                      <a:endParaRPr lang="en-US" sz="1800" dirty="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235"/>
                        </a:spcBef>
                        <a:spcAft>
                          <a:spcPts val="0"/>
                        </a:spcAft>
                      </a:pPr>
                      <a:r>
                        <a:rPr lang="en-US" sz="1400" dirty="0">
                          <a:effectLst/>
                        </a:rPr>
                        <a:t>Surrogate</a:t>
                      </a:r>
                      <a:r>
                        <a:rPr lang="en-US" sz="1400" spc="80" dirty="0">
                          <a:effectLst/>
                        </a:rPr>
                        <a:t> </a:t>
                      </a:r>
                      <a:r>
                        <a:rPr lang="en-US" sz="1400" dirty="0">
                          <a:effectLst/>
                        </a:rPr>
                        <a:t>Key</a:t>
                      </a:r>
                      <a:endParaRPr lang="en-US" sz="1800" dirty="0">
                        <a:effectLst/>
                        <a:latin typeface="Calibri"/>
                        <a:ea typeface="Calibri"/>
                        <a:cs typeface="Times New Roman"/>
                      </a:endParaRPr>
                    </a:p>
                  </a:txBody>
                  <a:tcPr marL="68580" marR="68580" marT="0" marB="0">
                    <a:solidFill>
                      <a:srgbClr val="D4EAE4"/>
                    </a:solidFill>
                  </a:tcPr>
                </a:tc>
                <a:extLst>
                  <a:ext uri="{0D108BD9-81ED-4DB2-BD59-A6C34878D82A}">
                    <a16:rowId xmlns:a16="http://schemas.microsoft.com/office/drawing/2014/main" val="10001"/>
                  </a:ext>
                </a:extLst>
              </a:tr>
              <a:tr h="434187">
                <a:tc>
                  <a:txBody>
                    <a:bodyPr/>
                    <a:lstStyle/>
                    <a:p>
                      <a:pPr marL="0" marR="0">
                        <a:lnSpc>
                          <a:spcPct val="115000"/>
                        </a:lnSpc>
                        <a:spcBef>
                          <a:spcPts val="0"/>
                        </a:spcBef>
                        <a:spcAft>
                          <a:spcPts val="0"/>
                        </a:spcAft>
                      </a:pPr>
                      <a:r>
                        <a:rPr lang="en-US" sz="1400" dirty="0" err="1">
                          <a:effectLst/>
                        </a:rPr>
                        <a:t>FirstName</a:t>
                      </a:r>
                      <a:endParaRPr lang="en-US" sz="1800" dirty="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400" dirty="0">
                          <a:effectLst/>
                        </a:rPr>
                        <a:t>Short</a:t>
                      </a:r>
                      <a:r>
                        <a:rPr lang="en-US" sz="1400" spc="85" dirty="0">
                          <a:effectLst/>
                        </a:rPr>
                        <a:t> </a:t>
                      </a:r>
                      <a:r>
                        <a:rPr lang="en-US" sz="1400" spc="-90" dirty="0">
                          <a:effectLst/>
                        </a:rPr>
                        <a:t>T</a:t>
                      </a:r>
                      <a:r>
                        <a:rPr lang="en-US" sz="1400" dirty="0">
                          <a:effectLst/>
                        </a:rPr>
                        <a:t>ext</a:t>
                      </a:r>
                      <a:r>
                        <a:rPr lang="en-US" sz="1400" spc="85" dirty="0">
                          <a:effectLst/>
                        </a:rPr>
                        <a:t> </a:t>
                      </a:r>
                      <a:r>
                        <a:rPr lang="en-US" sz="1400" dirty="0">
                          <a:effectLst/>
                        </a:rPr>
                        <a:t>(25)</a:t>
                      </a:r>
                      <a:endParaRPr lang="en-US" sz="1800" dirty="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400" dirty="0">
                          <a:effectLst/>
                        </a:rPr>
                        <a:t>No</a:t>
                      </a:r>
                      <a:endParaRPr lang="en-US" sz="1800" dirty="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400" spc="-75" dirty="0">
                          <a:effectLst/>
                        </a:rPr>
                        <a:t>Y</a:t>
                      </a:r>
                      <a:r>
                        <a:rPr lang="en-US" sz="1400" dirty="0">
                          <a:effectLst/>
                        </a:rPr>
                        <a:t>es</a:t>
                      </a:r>
                      <a:endParaRPr lang="en-US" sz="1800" dirty="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dirty="0" smtClean="0">
                          <a:solidFill>
                            <a:srgbClr val="D4EAE4"/>
                          </a:solidFill>
                        </a:rPr>
                        <a:t>Blank</a:t>
                      </a:r>
                      <a:endParaRPr lang="en-US" dirty="0">
                        <a:solidFill>
                          <a:srgbClr val="D4EAE4"/>
                        </a:solidFill>
                      </a:endParaRPr>
                    </a:p>
                  </a:txBody>
                  <a:tcPr marL="68580" marR="68580" marT="0" marB="0">
                    <a:solidFill>
                      <a:srgbClr val="D4EAE4"/>
                    </a:solidFill>
                  </a:tcPr>
                </a:tc>
                <a:extLst>
                  <a:ext uri="{0D108BD9-81ED-4DB2-BD59-A6C34878D82A}">
                    <a16:rowId xmlns:a16="http://schemas.microsoft.com/office/drawing/2014/main" val="10002"/>
                  </a:ext>
                </a:extLst>
              </a:tr>
              <a:tr h="434187">
                <a:tc>
                  <a:txBody>
                    <a:bodyPr/>
                    <a:lstStyle/>
                    <a:p>
                      <a:pPr marL="0" marR="0">
                        <a:lnSpc>
                          <a:spcPct val="115000"/>
                        </a:lnSpc>
                        <a:spcBef>
                          <a:spcPts val="0"/>
                        </a:spcBef>
                        <a:spcAft>
                          <a:spcPts val="0"/>
                        </a:spcAft>
                      </a:pPr>
                      <a:r>
                        <a:rPr lang="en-US" sz="1400" dirty="0" err="1">
                          <a:effectLst/>
                        </a:rPr>
                        <a:t>LastName</a:t>
                      </a:r>
                      <a:endParaRPr lang="en-US" sz="1800" dirty="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400" dirty="0">
                          <a:effectLst/>
                        </a:rPr>
                        <a:t>Short</a:t>
                      </a:r>
                      <a:r>
                        <a:rPr lang="en-US" sz="1400" spc="85" dirty="0">
                          <a:effectLst/>
                        </a:rPr>
                        <a:t> </a:t>
                      </a:r>
                      <a:r>
                        <a:rPr lang="en-US" sz="1400" spc="-90" dirty="0">
                          <a:effectLst/>
                        </a:rPr>
                        <a:t>T</a:t>
                      </a:r>
                      <a:r>
                        <a:rPr lang="en-US" sz="1400" dirty="0">
                          <a:effectLst/>
                        </a:rPr>
                        <a:t>ext</a:t>
                      </a:r>
                      <a:r>
                        <a:rPr lang="en-US" sz="1400" spc="85" dirty="0">
                          <a:effectLst/>
                        </a:rPr>
                        <a:t> </a:t>
                      </a:r>
                      <a:r>
                        <a:rPr lang="en-US" sz="1400" dirty="0">
                          <a:effectLst/>
                        </a:rPr>
                        <a:t>(25)</a:t>
                      </a:r>
                      <a:endParaRPr lang="en-US" sz="1800" dirty="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400" dirty="0">
                          <a:effectLst/>
                        </a:rPr>
                        <a:t>No</a:t>
                      </a:r>
                      <a:endParaRPr lang="en-US" sz="1800" dirty="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400" spc="-75" dirty="0">
                          <a:effectLst/>
                        </a:rPr>
                        <a:t>Y</a:t>
                      </a:r>
                      <a:r>
                        <a:rPr lang="en-US" sz="1400" dirty="0">
                          <a:effectLst/>
                        </a:rPr>
                        <a:t>es</a:t>
                      </a:r>
                      <a:endParaRPr lang="en-US" sz="1800" dirty="0">
                        <a:effectLst/>
                        <a:latin typeface="Calibri"/>
                        <a:ea typeface="Calibri"/>
                        <a:cs typeface="Times New Roman"/>
                      </a:endParaRPr>
                    </a:p>
                  </a:txBody>
                  <a:tcPr marL="68580" marR="68580" marT="0" marB="0">
                    <a:solidFill>
                      <a:srgbClr val="D4EAE4"/>
                    </a:solidFill>
                  </a:tcPr>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400" kern="1200" spc="-75" dirty="0" smtClean="0">
                          <a:solidFill>
                            <a:srgbClr val="D4EAE4"/>
                          </a:solidFill>
                          <a:effectLst/>
                          <a:latin typeface="+mn-lt"/>
                          <a:ea typeface="+mn-ea"/>
                          <a:cs typeface="+mn-cs"/>
                        </a:rPr>
                        <a:t>Blank</a:t>
                      </a:r>
                    </a:p>
                  </a:txBody>
                  <a:tcPr marL="68580" marR="68580" marT="0" marB="0">
                    <a:solidFill>
                      <a:srgbClr val="D4EAE4"/>
                    </a:solidFill>
                  </a:tcPr>
                </a:tc>
                <a:extLst>
                  <a:ext uri="{0D108BD9-81ED-4DB2-BD59-A6C34878D82A}">
                    <a16:rowId xmlns:a16="http://schemas.microsoft.com/office/drawing/2014/main" val="10003"/>
                  </a:ext>
                </a:extLst>
              </a:tr>
              <a:tr h="599466">
                <a:tc>
                  <a:txBody>
                    <a:bodyPr/>
                    <a:lstStyle/>
                    <a:p>
                      <a:pPr marL="0" marR="75565">
                        <a:lnSpc>
                          <a:spcPct val="104000"/>
                        </a:lnSpc>
                        <a:spcBef>
                          <a:spcPts val="160"/>
                        </a:spcBef>
                        <a:spcAft>
                          <a:spcPts val="0"/>
                        </a:spcAft>
                      </a:pPr>
                      <a:r>
                        <a:rPr lang="en-US" sz="1400" dirty="0">
                          <a:effectLst/>
                        </a:rPr>
                        <a:t>Department</a:t>
                      </a:r>
                      <a:endParaRPr lang="en-US" sz="1800" dirty="0">
                        <a:effectLst/>
                        <a:latin typeface="Calibri"/>
                        <a:ea typeface="Calibri"/>
                        <a:cs typeface="Times New Roman"/>
                      </a:endParaRPr>
                    </a:p>
                  </a:txBody>
                  <a:tcPr marL="68580" marR="68580" marT="0" marB="0">
                    <a:solidFill>
                      <a:srgbClr val="D4EAE4"/>
                    </a:solidFill>
                  </a:tcPr>
                </a:tc>
                <a:tc>
                  <a:txBody>
                    <a:bodyPr/>
                    <a:lstStyle/>
                    <a:p>
                      <a:pPr marL="0" marR="75565">
                        <a:lnSpc>
                          <a:spcPct val="104000"/>
                        </a:lnSpc>
                        <a:spcBef>
                          <a:spcPts val="160"/>
                        </a:spcBef>
                        <a:spcAft>
                          <a:spcPts val="0"/>
                        </a:spcAft>
                      </a:pPr>
                      <a:r>
                        <a:rPr lang="en-US" sz="1400" dirty="0">
                          <a:effectLst/>
                        </a:rPr>
                        <a:t>Short</a:t>
                      </a:r>
                      <a:r>
                        <a:rPr lang="en-US" sz="1400" spc="85" dirty="0">
                          <a:effectLst/>
                        </a:rPr>
                        <a:t> </a:t>
                      </a:r>
                      <a:r>
                        <a:rPr lang="en-US" sz="1400" spc="-90" dirty="0">
                          <a:effectLst/>
                        </a:rPr>
                        <a:t>T</a:t>
                      </a:r>
                      <a:r>
                        <a:rPr lang="en-US" sz="1400" dirty="0">
                          <a:effectLst/>
                        </a:rPr>
                        <a:t>ext</a:t>
                      </a:r>
                      <a:r>
                        <a:rPr lang="en-US" sz="1400" spc="85" dirty="0">
                          <a:effectLst/>
                        </a:rPr>
                        <a:t> </a:t>
                      </a:r>
                      <a:r>
                        <a:rPr lang="en-US" sz="1400" dirty="0">
                          <a:effectLst/>
                        </a:rPr>
                        <a:t>(35)</a:t>
                      </a:r>
                      <a:endParaRPr lang="en-US" sz="1800" dirty="0">
                        <a:effectLst/>
                        <a:latin typeface="Calibri"/>
                        <a:ea typeface="Calibri"/>
                        <a:cs typeface="Times New Roman"/>
                      </a:endParaRPr>
                    </a:p>
                  </a:txBody>
                  <a:tcPr marL="68580" marR="68580" marT="0" marB="0">
                    <a:solidFill>
                      <a:srgbClr val="D4EAE4"/>
                    </a:solidFill>
                  </a:tcPr>
                </a:tc>
                <a:tc>
                  <a:txBody>
                    <a:bodyPr/>
                    <a:lstStyle/>
                    <a:p>
                      <a:pPr marL="0" marR="75565">
                        <a:lnSpc>
                          <a:spcPct val="104000"/>
                        </a:lnSpc>
                        <a:spcBef>
                          <a:spcPts val="160"/>
                        </a:spcBef>
                        <a:spcAft>
                          <a:spcPts val="0"/>
                        </a:spcAft>
                      </a:pPr>
                      <a:r>
                        <a:rPr lang="en-US" sz="1400" dirty="0">
                          <a:effectLst/>
                        </a:rPr>
                        <a:t>Foreign</a:t>
                      </a:r>
                      <a:r>
                        <a:rPr lang="en-US" sz="1400" spc="95" dirty="0">
                          <a:effectLst/>
                        </a:rPr>
                        <a:t> </a:t>
                      </a:r>
                      <a:r>
                        <a:rPr lang="en-US" sz="1400" dirty="0">
                          <a:effectLst/>
                        </a:rPr>
                        <a:t>Key</a:t>
                      </a:r>
                      <a:endParaRPr lang="en-US" sz="1800" dirty="0">
                        <a:effectLst/>
                        <a:latin typeface="Calibri"/>
                        <a:ea typeface="Calibri"/>
                        <a:cs typeface="Times New Roman"/>
                      </a:endParaRPr>
                    </a:p>
                  </a:txBody>
                  <a:tcPr marL="68580" marR="68580" marT="0" marB="0">
                    <a:solidFill>
                      <a:srgbClr val="D4EAE4"/>
                    </a:solidFill>
                  </a:tcPr>
                </a:tc>
                <a:tc>
                  <a:txBody>
                    <a:bodyPr/>
                    <a:lstStyle/>
                    <a:p>
                      <a:pPr marL="0" marR="75565">
                        <a:lnSpc>
                          <a:spcPct val="104000"/>
                        </a:lnSpc>
                        <a:spcBef>
                          <a:spcPts val="160"/>
                        </a:spcBef>
                        <a:spcAft>
                          <a:spcPts val="0"/>
                        </a:spcAft>
                      </a:pPr>
                      <a:r>
                        <a:rPr lang="en-US" sz="1400" spc="-75" dirty="0">
                          <a:effectLst/>
                        </a:rPr>
                        <a:t>Y</a:t>
                      </a:r>
                      <a:r>
                        <a:rPr lang="en-US" sz="1400" dirty="0">
                          <a:effectLst/>
                        </a:rPr>
                        <a:t>es</a:t>
                      </a:r>
                      <a:endParaRPr lang="en-US" sz="1800" dirty="0">
                        <a:effectLst/>
                        <a:latin typeface="Calibri"/>
                        <a:ea typeface="Calibri"/>
                        <a:cs typeface="Times New Roman"/>
                      </a:endParaRPr>
                    </a:p>
                  </a:txBody>
                  <a:tcPr marL="68580" marR="68580" marT="0" marB="0">
                    <a:solidFill>
                      <a:srgbClr val="D4EAE4"/>
                    </a:solidFill>
                  </a:tcPr>
                </a:tc>
                <a:tc>
                  <a:txBody>
                    <a:bodyPr/>
                    <a:lstStyle/>
                    <a:p>
                      <a:pPr marL="0" marR="75565">
                        <a:lnSpc>
                          <a:spcPct val="104000"/>
                        </a:lnSpc>
                        <a:spcBef>
                          <a:spcPts val="160"/>
                        </a:spcBef>
                        <a:spcAft>
                          <a:spcPts val="0"/>
                        </a:spcAft>
                      </a:pPr>
                      <a:r>
                        <a:rPr lang="en-US" sz="1400" dirty="0">
                          <a:effectLst/>
                        </a:rPr>
                        <a:t>Links</a:t>
                      </a:r>
                      <a:r>
                        <a:rPr lang="en-US" sz="1400" spc="25" dirty="0">
                          <a:effectLst/>
                        </a:rPr>
                        <a:t> </a:t>
                      </a:r>
                      <a:r>
                        <a:rPr lang="en-US" sz="1400" dirty="0">
                          <a:effectLst/>
                        </a:rPr>
                        <a:t>to</a:t>
                      </a:r>
                      <a:r>
                        <a:rPr lang="en-US" sz="1400" spc="55" dirty="0">
                          <a:effectLst/>
                        </a:rPr>
                        <a:t> </a:t>
                      </a:r>
                      <a:r>
                        <a:rPr lang="en-US" sz="1400" dirty="0" err="1">
                          <a:effectLst/>
                        </a:rPr>
                        <a:t>DepartmentName</a:t>
                      </a:r>
                      <a:r>
                        <a:rPr lang="en-US" sz="1400" dirty="0">
                          <a:effectLst/>
                        </a:rPr>
                        <a:t> in</a:t>
                      </a:r>
                      <a:r>
                        <a:rPr lang="en-US" sz="1400" spc="15" dirty="0">
                          <a:effectLst/>
                        </a:rPr>
                        <a:t> </a:t>
                      </a:r>
                      <a:r>
                        <a:rPr lang="en-US" sz="1400" dirty="0">
                          <a:effectLst/>
                        </a:rPr>
                        <a:t>DE</a:t>
                      </a:r>
                      <a:r>
                        <a:rPr lang="en-US" sz="1400" spc="-55" dirty="0">
                          <a:effectLst/>
                        </a:rPr>
                        <a:t>P</a:t>
                      </a:r>
                      <a:r>
                        <a:rPr lang="en-US" sz="1400" dirty="0">
                          <a:effectLst/>
                        </a:rPr>
                        <a:t>A</a:t>
                      </a:r>
                      <a:r>
                        <a:rPr lang="en-US" sz="1400" spc="-35" dirty="0">
                          <a:effectLst/>
                        </a:rPr>
                        <a:t>R</a:t>
                      </a:r>
                      <a:r>
                        <a:rPr lang="en-US" sz="1400" dirty="0">
                          <a:effectLst/>
                        </a:rPr>
                        <a:t>TMENT</a:t>
                      </a:r>
                      <a:endParaRPr lang="en-US" sz="1800" dirty="0">
                        <a:effectLst/>
                        <a:latin typeface="Calibri"/>
                        <a:ea typeface="Calibri"/>
                        <a:cs typeface="Times New Roman"/>
                      </a:endParaRPr>
                    </a:p>
                  </a:txBody>
                  <a:tcPr marL="68580" marR="68580" marT="0" marB="0">
                    <a:solidFill>
                      <a:srgbClr val="D4EAE4"/>
                    </a:solidFill>
                  </a:tcPr>
                </a:tc>
                <a:extLst>
                  <a:ext uri="{0D108BD9-81ED-4DB2-BD59-A6C34878D82A}">
                    <a16:rowId xmlns:a16="http://schemas.microsoft.com/office/drawing/2014/main" val="10004"/>
                  </a:ext>
                </a:extLst>
              </a:tr>
              <a:tr h="434187">
                <a:tc>
                  <a:txBody>
                    <a:bodyPr/>
                    <a:lstStyle/>
                    <a:p>
                      <a:pPr marL="0" marR="0">
                        <a:lnSpc>
                          <a:spcPct val="115000"/>
                        </a:lnSpc>
                        <a:spcBef>
                          <a:spcPts val="0"/>
                        </a:spcBef>
                        <a:spcAft>
                          <a:spcPts val="0"/>
                        </a:spcAft>
                      </a:pPr>
                      <a:r>
                        <a:rPr lang="en-US" sz="1400" dirty="0">
                          <a:effectLst/>
                        </a:rPr>
                        <a:t>Position</a:t>
                      </a:r>
                      <a:endParaRPr lang="en-US" sz="1800" dirty="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400" dirty="0">
                          <a:effectLst/>
                        </a:rPr>
                        <a:t>Short</a:t>
                      </a:r>
                      <a:r>
                        <a:rPr lang="en-US" sz="1400" spc="85" dirty="0">
                          <a:effectLst/>
                        </a:rPr>
                        <a:t> </a:t>
                      </a:r>
                      <a:r>
                        <a:rPr lang="en-US" sz="1400" spc="-90" dirty="0">
                          <a:effectLst/>
                        </a:rPr>
                        <a:t>T</a:t>
                      </a:r>
                      <a:r>
                        <a:rPr lang="en-US" sz="1400" dirty="0">
                          <a:effectLst/>
                        </a:rPr>
                        <a:t>ext</a:t>
                      </a:r>
                      <a:r>
                        <a:rPr lang="en-US" sz="1400" spc="85" dirty="0">
                          <a:effectLst/>
                        </a:rPr>
                        <a:t> </a:t>
                      </a:r>
                      <a:r>
                        <a:rPr lang="en-US" sz="1400" dirty="0">
                          <a:effectLst/>
                        </a:rPr>
                        <a:t>(35)</a:t>
                      </a:r>
                      <a:endParaRPr lang="en-US" sz="1800" dirty="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400" dirty="0">
                          <a:effectLst/>
                        </a:rPr>
                        <a:t>No</a:t>
                      </a:r>
                      <a:endParaRPr lang="en-US" sz="1800" dirty="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400" dirty="0">
                          <a:effectLst/>
                        </a:rPr>
                        <a:t>No</a:t>
                      </a:r>
                      <a:endParaRPr lang="en-US" sz="1800" dirty="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2000" kern="1200" spc="-75" dirty="0" smtClean="0">
                          <a:solidFill>
                            <a:srgbClr val="D4EAE4"/>
                          </a:solidFill>
                          <a:effectLst/>
                          <a:latin typeface="+mn-lt"/>
                          <a:ea typeface="+mn-ea"/>
                          <a:cs typeface="+mn-cs"/>
                        </a:rPr>
                        <a:t>Blank</a:t>
                      </a:r>
                      <a:endParaRPr lang="en-US" sz="1800" dirty="0">
                        <a:effectLst/>
                        <a:latin typeface="Calibri"/>
                        <a:ea typeface="Calibri"/>
                        <a:cs typeface="Times New Roman"/>
                      </a:endParaRPr>
                    </a:p>
                  </a:txBody>
                  <a:tcPr marL="68580" marR="68580" marT="0" marB="0">
                    <a:solidFill>
                      <a:srgbClr val="D4EAE4"/>
                    </a:solidFill>
                  </a:tcPr>
                </a:tc>
                <a:extLst>
                  <a:ext uri="{0D108BD9-81ED-4DB2-BD59-A6C34878D82A}">
                    <a16:rowId xmlns:a16="http://schemas.microsoft.com/office/drawing/2014/main" val="10005"/>
                  </a:ext>
                </a:extLst>
              </a:tr>
              <a:tr h="1005148">
                <a:tc>
                  <a:txBody>
                    <a:bodyPr/>
                    <a:lstStyle/>
                    <a:p>
                      <a:pPr marL="0" marR="320040">
                        <a:lnSpc>
                          <a:spcPct val="104000"/>
                        </a:lnSpc>
                        <a:spcBef>
                          <a:spcPts val="160"/>
                        </a:spcBef>
                        <a:spcAft>
                          <a:spcPts val="0"/>
                        </a:spcAft>
                      </a:pPr>
                      <a:r>
                        <a:rPr lang="en-US" sz="1400" dirty="0">
                          <a:effectLst/>
                        </a:rPr>
                        <a:t>Supervisor</a:t>
                      </a:r>
                      <a:endParaRPr lang="en-US" sz="1800" dirty="0">
                        <a:effectLst/>
                        <a:latin typeface="Calibri"/>
                        <a:ea typeface="Calibri"/>
                        <a:cs typeface="Times New Roman"/>
                      </a:endParaRPr>
                    </a:p>
                  </a:txBody>
                  <a:tcPr marL="68580" marR="68580" marT="0" marB="0">
                    <a:solidFill>
                      <a:srgbClr val="D4EAE4"/>
                    </a:solidFill>
                  </a:tcPr>
                </a:tc>
                <a:tc>
                  <a:txBody>
                    <a:bodyPr/>
                    <a:lstStyle/>
                    <a:p>
                      <a:pPr marL="0" marR="320040">
                        <a:lnSpc>
                          <a:spcPct val="104000"/>
                        </a:lnSpc>
                        <a:spcBef>
                          <a:spcPts val="160"/>
                        </a:spcBef>
                        <a:spcAft>
                          <a:spcPts val="0"/>
                        </a:spcAft>
                      </a:pPr>
                      <a:r>
                        <a:rPr lang="en-US" sz="1400" dirty="0">
                          <a:effectLst/>
                        </a:rPr>
                        <a:t>Number</a:t>
                      </a:r>
                      <a:endParaRPr lang="en-US" sz="1800" dirty="0">
                        <a:effectLst/>
                        <a:latin typeface="Calibri"/>
                        <a:ea typeface="Calibri"/>
                        <a:cs typeface="Times New Roman"/>
                      </a:endParaRPr>
                    </a:p>
                  </a:txBody>
                  <a:tcPr marL="68580" marR="68580" marT="0" marB="0">
                    <a:solidFill>
                      <a:srgbClr val="D4EAE4"/>
                    </a:solidFill>
                  </a:tcPr>
                </a:tc>
                <a:tc>
                  <a:txBody>
                    <a:bodyPr/>
                    <a:lstStyle/>
                    <a:p>
                      <a:pPr marL="0" marR="320040">
                        <a:lnSpc>
                          <a:spcPct val="104000"/>
                        </a:lnSpc>
                        <a:spcBef>
                          <a:spcPts val="160"/>
                        </a:spcBef>
                        <a:spcAft>
                          <a:spcPts val="0"/>
                        </a:spcAft>
                      </a:pPr>
                      <a:r>
                        <a:rPr lang="en-US" sz="1400" dirty="0">
                          <a:effectLst/>
                        </a:rPr>
                        <a:t>Foreign</a:t>
                      </a:r>
                      <a:r>
                        <a:rPr lang="en-US" sz="1400" spc="95" dirty="0">
                          <a:effectLst/>
                        </a:rPr>
                        <a:t> </a:t>
                      </a:r>
                      <a:r>
                        <a:rPr lang="en-US" sz="1400" dirty="0">
                          <a:effectLst/>
                        </a:rPr>
                        <a:t>Key</a:t>
                      </a:r>
                      <a:endParaRPr lang="en-US" sz="1800" dirty="0">
                        <a:effectLst/>
                        <a:latin typeface="Calibri"/>
                        <a:ea typeface="Calibri"/>
                        <a:cs typeface="Times New Roman"/>
                      </a:endParaRPr>
                    </a:p>
                  </a:txBody>
                  <a:tcPr marL="68580" marR="68580" marT="0" marB="0">
                    <a:solidFill>
                      <a:srgbClr val="D4EAE4"/>
                    </a:solidFill>
                  </a:tcPr>
                </a:tc>
                <a:tc>
                  <a:txBody>
                    <a:bodyPr/>
                    <a:lstStyle/>
                    <a:p>
                      <a:pPr marL="0" marR="320040">
                        <a:lnSpc>
                          <a:spcPct val="104000"/>
                        </a:lnSpc>
                        <a:spcBef>
                          <a:spcPts val="160"/>
                        </a:spcBef>
                        <a:spcAft>
                          <a:spcPts val="0"/>
                        </a:spcAft>
                      </a:pPr>
                      <a:r>
                        <a:rPr lang="en-US" sz="1400" dirty="0">
                          <a:effectLst/>
                        </a:rPr>
                        <a:t>No</a:t>
                      </a:r>
                      <a:endParaRPr lang="en-US" sz="1800" dirty="0">
                        <a:effectLst/>
                        <a:latin typeface="Calibri"/>
                        <a:ea typeface="Calibri"/>
                        <a:cs typeface="Times New Roman"/>
                      </a:endParaRPr>
                    </a:p>
                  </a:txBody>
                  <a:tcPr marL="68580" marR="68580" marT="0" marB="0">
                    <a:solidFill>
                      <a:srgbClr val="D4EAE4"/>
                    </a:solidFill>
                  </a:tcPr>
                </a:tc>
                <a:tc>
                  <a:txBody>
                    <a:bodyPr/>
                    <a:lstStyle/>
                    <a:p>
                      <a:pPr marL="0" marR="320040">
                        <a:lnSpc>
                          <a:spcPct val="104000"/>
                        </a:lnSpc>
                        <a:spcBef>
                          <a:spcPts val="160"/>
                        </a:spcBef>
                        <a:spcAft>
                          <a:spcPts val="0"/>
                        </a:spcAft>
                      </a:pPr>
                      <a:r>
                        <a:rPr lang="en-US" sz="1400" dirty="0">
                          <a:effectLst/>
                        </a:rPr>
                        <a:t>Long</a:t>
                      </a:r>
                      <a:r>
                        <a:rPr lang="en-US" sz="1400" spc="40" dirty="0">
                          <a:effectLst/>
                        </a:rPr>
                        <a:t> </a:t>
                      </a:r>
                      <a:r>
                        <a:rPr lang="en-US" sz="1400" dirty="0">
                          <a:effectLst/>
                        </a:rPr>
                        <a:t>Intege</a:t>
                      </a:r>
                      <a:r>
                        <a:rPr lang="en-US" sz="1400" spc="-75" dirty="0">
                          <a:effectLst/>
                        </a:rPr>
                        <a:t>r</a:t>
                      </a:r>
                      <a:r>
                        <a:rPr lang="en-US" sz="1400" dirty="0">
                          <a:effectLst/>
                        </a:rPr>
                        <a:t>.</a:t>
                      </a:r>
                      <a:r>
                        <a:rPr lang="en-US" sz="1400" spc="115" dirty="0">
                          <a:effectLst/>
                        </a:rPr>
                        <a:t> </a:t>
                      </a:r>
                      <a:r>
                        <a:rPr lang="en-US" sz="1400" dirty="0">
                          <a:effectLst/>
                        </a:rPr>
                        <a:t>Links</a:t>
                      </a:r>
                      <a:r>
                        <a:rPr lang="en-US" sz="1400" spc="25" dirty="0">
                          <a:effectLst/>
                        </a:rPr>
                        <a:t> </a:t>
                      </a:r>
                      <a:r>
                        <a:rPr lang="en-US" sz="1400" dirty="0">
                          <a:effectLst/>
                        </a:rPr>
                        <a:t>to</a:t>
                      </a:r>
                      <a:r>
                        <a:rPr lang="en-US" sz="1400" spc="70" dirty="0">
                          <a:effectLst/>
                        </a:rPr>
                        <a:t> </a:t>
                      </a:r>
                      <a:r>
                        <a:rPr lang="en-US" sz="1400" dirty="0" err="1" smtClean="0">
                          <a:effectLst/>
                        </a:rPr>
                        <a:t>EmployeeNumber</a:t>
                      </a:r>
                      <a:r>
                        <a:rPr lang="en-US" sz="1400" spc="220" baseline="0" dirty="0">
                          <a:effectLst/>
                        </a:rPr>
                        <a:t> </a:t>
                      </a:r>
                      <a:r>
                        <a:rPr lang="en-US" sz="1400" dirty="0" smtClean="0">
                          <a:effectLst/>
                        </a:rPr>
                        <a:t>in</a:t>
                      </a:r>
                      <a:r>
                        <a:rPr lang="en-US" sz="1400" spc="20" dirty="0" smtClean="0">
                          <a:effectLst/>
                        </a:rPr>
                        <a:t> </a:t>
                      </a:r>
                      <a:r>
                        <a:rPr lang="en-US" sz="1400" dirty="0">
                          <a:effectLst/>
                        </a:rPr>
                        <a:t>EMPLOYEE</a:t>
                      </a:r>
                      <a:endParaRPr lang="en-US" sz="1800" dirty="0">
                        <a:effectLst/>
                        <a:latin typeface="Calibri"/>
                        <a:ea typeface="Calibri"/>
                        <a:cs typeface="Times New Roman"/>
                      </a:endParaRPr>
                    </a:p>
                  </a:txBody>
                  <a:tcPr marL="68580" marR="68580" marT="0" marB="0">
                    <a:solidFill>
                      <a:srgbClr val="D4EAE4"/>
                    </a:solidFill>
                  </a:tcPr>
                </a:tc>
                <a:extLst>
                  <a:ext uri="{0D108BD9-81ED-4DB2-BD59-A6C34878D82A}">
                    <a16:rowId xmlns:a16="http://schemas.microsoft.com/office/drawing/2014/main" val="10006"/>
                  </a:ext>
                </a:extLst>
              </a:tr>
              <a:tr h="434187">
                <a:tc>
                  <a:txBody>
                    <a:bodyPr/>
                    <a:lstStyle/>
                    <a:p>
                      <a:pPr marL="0" marR="0">
                        <a:lnSpc>
                          <a:spcPct val="115000"/>
                        </a:lnSpc>
                        <a:spcBef>
                          <a:spcPts val="0"/>
                        </a:spcBef>
                        <a:spcAft>
                          <a:spcPts val="0"/>
                        </a:spcAft>
                      </a:pPr>
                      <a:r>
                        <a:rPr lang="en-US" sz="1400" dirty="0" err="1">
                          <a:effectLst/>
                        </a:rPr>
                        <a:t>OfficePhone</a:t>
                      </a:r>
                      <a:endParaRPr lang="en-US" sz="1800" dirty="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400" dirty="0">
                          <a:effectLst/>
                        </a:rPr>
                        <a:t>Short</a:t>
                      </a:r>
                      <a:r>
                        <a:rPr lang="en-US" sz="1400" spc="85" dirty="0">
                          <a:effectLst/>
                        </a:rPr>
                        <a:t> </a:t>
                      </a:r>
                      <a:r>
                        <a:rPr lang="en-US" sz="1400" spc="-90" dirty="0">
                          <a:effectLst/>
                        </a:rPr>
                        <a:t>T</a:t>
                      </a:r>
                      <a:r>
                        <a:rPr lang="en-US" sz="1400" dirty="0">
                          <a:effectLst/>
                        </a:rPr>
                        <a:t>ext</a:t>
                      </a:r>
                      <a:r>
                        <a:rPr lang="en-US" sz="1400" spc="85" dirty="0">
                          <a:effectLst/>
                        </a:rPr>
                        <a:t> </a:t>
                      </a:r>
                      <a:r>
                        <a:rPr lang="en-US" sz="1400" dirty="0">
                          <a:effectLst/>
                        </a:rPr>
                        <a:t>(12)</a:t>
                      </a:r>
                      <a:endParaRPr lang="en-US" sz="1800" dirty="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400" dirty="0">
                          <a:effectLst/>
                        </a:rPr>
                        <a:t>No</a:t>
                      </a:r>
                      <a:endParaRPr lang="en-US" sz="1800" dirty="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400" dirty="0">
                          <a:effectLst/>
                        </a:rPr>
                        <a:t>No</a:t>
                      </a:r>
                      <a:endParaRPr lang="en-US" sz="1800" dirty="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2000" kern="1200" spc="-75" dirty="0" smtClean="0">
                          <a:solidFill>
                            <a:srgbClr val="D4EAE4"/>
                          </a:solidFill>
                          <a:effectLst/>
                          <a:latin typeface="+mn-lt"/>
                          <a:ea typeface="+mn-ea"/>
                          <a:cs typeface="+mn-cs"/>
                        </a:rPr>
                        <a:t>Blank</a:t>
                      </a:r>
                      <a:endParaRPr lang="en-US" sz="1800" dirty="0">
                        <a:effectLst/>
                        <a:latin typeface="Calibri"/>
                        <a:ea typeface="Calibri"/>
                        <a:cs typeface="Times New Roman"/>
                      </a:endParaRPr>
                    </a:p>
                  </a:txBody>
                  <a:tcPr marL="68580" marR="68580" marT="0" marB="0">
                    <a:solidFill>
                      <a:srgbClr val="D4EAE4"/>
                    </a:solidFill>
                  </a:tcPr>
                </a:tc>
                <a:extLst>
                  <a:ext uri="{0D108BD9-81ED-4DB2-BD59-A6C34878D82A}">
                    <a16:rowId xmlns:a16="http://schemas.microsoft.com/office/drawing/2014/main" val="10007"/>
                  </a:ext>
                </a:extLst>
              </a:tr>
              <a:tr h="434187">
                <a:tc>
                  <a:txBody>
                    <a:bodyPr/>
                    <a:lstStyle/>
                    <a:p>
                      <a:pPr marL="0" marR="0">
                        <a:lnSpc>
                          <a:spcPct val="115000"/>
                        </a:lnSpc>
                        <a:spcBef>
                          <a:spcPts val="0"/>
                        </a:spcBef>
                        <a:spcAft>
                          <a:spcPts val="0"/>
                        </a:spcAft>
                      </a:pPr>
                      <a:r>
                        <a:rPr lang="en-US" sz="1400" dirty="0" err="1">
                          <a:effectLst/>
                        </a:rPr>
                        <a:t>EmailAddress</a:t>
                      </a:r>
                      <a:endParaRPr lang="en-US" sz="1800" dirty="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400" dirty="0">
                          <a:effectLst/>
                        </a:rPr>
                        <a:t>Short</a:t>
                      </a:r>
                      <a:r>
                        <a:rPr lang="en-US" sz="1400" spc="85" dirty="0">
                          <a:effectLst/>
                        </a:rPr>
                        <a:t> </a:t>
                      </a:r>
                      <a:r>
                        <a:rPr lang="en-US" sz="1400" spc="-90" dirty="0">
                          <a:effectLst/>
                        </a:rPr>
                        <a:t>T</a:t>
                      </a:r>
                      <a:r>
                        <a:rPr lang="en-US" sz="1400" dirty="0">
                          <a:effectLst/>
                        </a:rPr>
                        <a:t>ext</a:t>
                      </a:r>
                      <a:r>
                        <a:rPr lang="en-US" sz="1400" spc="85" dirty="0">
                          <a:effectLst/>
                        </a:rPr>
                        <a:t> </a:t>
                      </a:r>
                      <a:r>
                        <a:rPr lang="en-US" sz="1400" dirty="0">
                          <a:effectLst/>
                        </a:rPr>
                        <a:t>(100)</a:t>
                      </a:r>
                      <a:endParaRPr lang="en-US" sz="1800" dirty="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400" dirty="0">
                          <a:effectLst/>
                        </a:rPr>
                        <a:t>No</a:t>
                      </a:r>
                      <a:endParaRPr lang="en-US" sz="1800" dirty="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400" spc="-75" dirty="0">
                          <a:effectLst/>
                        </a:rPr>
                        <a:t>Y</a:t>
                      </a:r>
                      <a:r>
                        <a:rPr lang="en-US" sz="1400" dirty="0">
                          <a:effectLst/>
                        </a:rPr>
                        <a:t>es</a:t>
                      </a:r>
                      <a:endParaRPr lang="en-US" sz="1800" dirty="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2000" kern="1200" spc="-75" dirty="0" smtClean="0">
                          <a:solidFill>
                            <a:srgbClr val="D4EAE4"/>
                          </a:solidFill>
                          <a:effectLst/>
                          <a:latin typeface="+mn-lt"/>
                          <a:ea typeface="+mn-ea"/>
                          <a:cs typeface="+mn-cs"/>
                        </a:rPr>
                        <a:t>Blank</a:t>
                      </a:r>
                      <a:endParaRPr lang="en-US" sz="1800" dirty="0">
                        <a:effectLst/>
                        <a:latin typeface="Calibri"/>
                        <a:ea typeface="Calibri"/>
                        <a:cs typeface="Times New Roman"/>
                      </a:endParaRPr>
                    </a:p>
                  </a:txBody>
                  <a:tcPr marL="68580" marR="68580" marT="0" marB="0">
                    <a:solidFill>
                      <a:srgbClr val="D4EAE4"/>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7587762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099"/>
            <a:ext cx="8153400" cy="619125"/>
          </a:xfrm>
        </p:spPr>
        <p:txBody>
          <a:bodyPr wrap="square" anchor="ctr">
            <a:noAutofit/>
          </a:bodyPr>
          <a:lstStyle/>
          <a:p>
            <a:r>
              <a:rPr lang="en-US" dirty="0" smtClean="0"/>
              <a:t>Figure 3.1(d</a:t>
            </a:r>
            <a:r>
              <a:rPr lang="en-US" dirty="0"/>
              <a:t>) PROJECT Table</a:t>
            </a:r>
            <a:endParaRPr lang="en-US" sz="3600" dirty="0">
              <a:latin typeface="+mj-lt"/>
            </a:endParaRPr>
          </a:p>
        </p:txBody>
      </p:sp>
      <p:graphicFrame>
        <p:nvGraphicFramePr>
          <p:cNvPr id="3" name="Table 2"/>
          <p:cNvGraphicFramePr>
            <a:graphicFrameLocks noGrp="1"/>
          </p:cNvGraphicFramePr>
          <p:nvPr>
            <p:extLst>
              <p:ext uri="{D42A27DB-BD31-4B8C-83A1-F6EECF244321}">
                <p14:modId xmlns:p14="http://schemas.microsoft.com/office/powerpoint/2010/main" val="3639239522"/>
              </p:ext>
            </p:extLst>
          </p:nvPr>
        </p:nvGraphicFramePr>
        <p:xfrm>
          <a:off x="504825" y="1439827"/>
          <a:ext cx="8001000" cy="2769270"/>
        </p:xfrm>
        <a:graphic>
          <a:graphicData uri="http://schemas.openxmlformats.org/drawingml/2006/table">
            <a:tbl>
              <a:tblPr firstRow="1">
                <a:tableStyleId>{2D5ABB26-0587-4C30-8999-92F81FD0307C}</a:tableStyleId>
              </a:tblPr>
              <a:tblGrid>
                <a:gridCol w="1448282">
                  <a:extLst>
                    <a:ext uri="{9D8B030D-6E8A-4147-A177-3AD203B41FA5}">
                      <a16:colId xmlns:a16="http://schemas.microsoft.com/office/drawing/2014/main" val="20000"/>
                    </a:ext>
                  </a:extLst>
                </a:gridCol>
                <a:gridCol w="1667719">
                  <a:extLst>
                    <a:ext uri="{9D8B030D-6E8A-4147-A177-3AD203B41FA5}">
                      <a16:colId xmlns:a16="http://schemas.microsoft.com/office/drawing/2014/main" val="20001"/>
                    </a:ext>
                  </a:extLst>
                </a:gridCol>
                <a:gridCol w="1366416">
                  <a:extLst>
                    <a:ext uri="{9D8B030D-6E8A-4147-A177-3AD203B41FA5}">
                      <a16:colId xmlns:a16="http://schemas.microsoft.com/office/drawing/2014/main" val="20002"/>
                    </a:ext>
                  </a:extLst>
                </a:gridCol>
                <a:gridCol w="1239817">
                  <a:extLst>
                    <a:ext uri="{9D8B030D-6E8A-4147-A177-3AD203B41FA5}">
                      <a16:colId xmlns:a16="http://schemas.microsoft.com/office/drawing/2014/main" val="20003"/>
                    </a:ext>
                  </a:extLst>
                </a:gridCol>
                <a:gridCol w="2278766">
                  <a:extLst>
                    <a:ext uri="{9D8B030D-6E8A-4147-A177-3AD203B41FA5}">
                      <a16:colId xmlns:a16="http://schemas.microsoft.com/office/drawing/2014/main" val="20004"/>
                    </a:ext>
                  </a:extLst>
                </a:gridCol>
              </a:tblGrid>
              <a:tr h="310423">
                <a:tc>
                  <a:txBody>
                    <a:bodyPr/>
                    <a:lstStyle/>
                    <a:p>
                      <a:pPr marL="50800" marR="0">
                        <a:lnSpc>
                          <a:spcPct val="115000"/>
                        </a:lnSpc>
                        <a:spcBef>
                          <a:spcPts val="210"/>
                        </a:spcBef>
                        <a:spcAft>
                          <a:spcPts val="0"/>
                        </a:spcAft>
                      </a:pPr>
                      <a:r>
                        <a:rPr lang="en-US" sz="1600" b="1" dirty="0" err="1">
                          <a:solidFill>
                            <a:schemeClr val="bg1"/>
                          </a:solidFill>
                          <a:effectLst/>
                        </a:rPr>
                        <a:t>ColumnName</a:t>
                      </a:r>
                      <a:endParaRPr lang="en-US" sz="2000" b="1" dirty="0">
                        <a:solidFill>
                          <a:schemeClr val="bg1"/>
                        </a:solidFill>
                        <a:effectLst/>
                        <a:latin typeface="Calibri"/>
                        <a:ea typeface="Calibri"/>
                        <a:cs typeface="Times New Roman"/>
                      </a:endParaRPr>
                    </a:p>
                  </a:txBody>
                  <a:tcPr marL="0" marR="0" marT="0" marB="0">
                    <a:solidFill>
                      <a:schemeClr val="bg2"/>
                    </a:solidFill>
                  </a:tcPr>
                </a:tc>
                <a:tc>
                  <a:txBody>
                    <a:bodyPr/>
                    <a:lstStyle/>
                    <a:p>
                      <a:pPr marL="295275" marR="0">
                        <a:lnSpc>
                          <a:spcPct val="115000"/>
                        </a:lnSpc>
                        <a:spcBef>
                          <a:spcPts val="210"/>
                        </a:spcBef>
                        <a:spcAft>
                          <a:spcPts val="0"/>
                        </a:spcAft>
                      </a:pPr>
                      <a:r>
                        <a:rPr lang="en-US" sz="1600" b="1" spc="-90" dirty="0">
                          <a:solidFill>
                            <a:schemeClr val="bg1"/>
                          </a:solidFill>
                          <a:effectLst/>
                        </a:rPr>
                        <a:t>T</a:t>
                      </a:r>
                      <a:r>
                        <a:rPr lang="en-US" sz="1600" b="1" dirty="0">
                          <a:solidFill>
                            <a:schemeClr val="bg1"/>
                          </a:solidFill>
                          <a:effectLst/>
                        </a:rPr>
                        <a:t>ype</a:t>
                      </a:r>
                      <a:endParaRPr lang="en-US" sz="2000" b="1" dirty="0">
                        <a:solidFill>
                          <a:schemeClr val="bg1"/>
                        </a:solidFill>
                        <a:effectLst/>
                        <a:latin typeface="Calibri"/>
                        <a:ea typeface="Calibri"/>
                        <a:cs typeface="Times New Roman"/>
                      </a:endParaRPr>
                    </a:p>
                  </a:txBody>
                  <a:tcPr marL="0" marR="0" marT="0" marB="0">
                    <a:solidFill>
                      <a:schemeClr val="bg2"/>
                    </a:solidFill>
                  </a:tcPr>
                </a:tc>
                <a:tc>
                  <a:txBody>
                    <a:bodyPr/>
                    <a:lstStyle/>
                    <a:p>
                      <a:pPr marL="163830" marR="0">
                        <a:lnSpc>
                          <a:spcPct val="115000"/>
                        </a:lnSpc>
                        <a:spcBef>
                          <a:spcPts val="210"/>
                        </a:spcBef>
                        <a:spcAft>
                          <a:spcPts val="0"/>
                        </a:spcAft>
                      </a:pPr>
                      <a:r>
                        <a:rPr lang="en-US" sz="1600" b="1" dirty="0">
                          <a:solidFill>
                            <a:schemeClr val="bg1"/>
                          </a:solidFill>
                          <a:effectLst/>
                        </a:rPr>
                        <a:t>Key</a:t>
                      </a:r>
                      <a:endParaRPr lang="en-US" sz="2000" b="1" dirty="0">
                        <a:solidFill>
                          <a:schemeClr val="bg1"/>
                        </a:solidFill>
                        <a:effectLst/>
                        <a:latin typeface="Calibri"/>
                        <a:ea typeface="Calibri"/>
                        <a:cs typeface="Times New Roman"/>
                      </a:endParaRPr>
                    </a:p>
                  </a:txBody>
                  <a:tcPr marL="0" marR="0" marT="0" marB="0">
                    <a:solidFill>
                      <a:schemeClr val="bg2"/>
                    </a:solidFill>
                  </a:tcPr>
                </a:tc>
                <a:tc>
                  <a:txBody>
                    <a:bodyPr/>
                    <a:lstStyle/>
                    <a:p>
                      <a:pPr marL="208915" marR="0">
                        <a:lnSpc>
                          <a:spcPct val="115000"/>
                        </a:lnSpc>
                        <a:spcBef>
                          <a:spcPts val="210"/>
                        </a:spcBef>
                        <a:spcAft>
                          <a:spcPts val="0"/>
                        </a:spcAft>
                      </a:pPr>
                      <a:r>
                        <a:rPr lang="en-US" sz="1600" b="1" dirty="0">
                          <a:solidFill>
                            <a:schemeClr val="bg1"/>
                          </a:solidFill>
                          <a:effectLst/>
                        </a:rPr>
                        <a:t>Required</a:t>
                      </a:r>
                      <a:endParaRPr lang="en-US" sz="2000" b="1" dirty="0">
                        <a:solidFill>
                          <a:schemeClr val="bg1"/>
                        </a:solidFill>
                        <a:effectLst/>
                        <a:latin typeface="Calibri"/>
                        <a:ea typeface="Calibri"/>
                        <a:cs typeface="Times New Roman"/>
                      </a:endParaRPr>
                    </a:p>
                  </a:txBody>
                  <a:tcPr marL="0" marR="0" marT="0" marB="0">
                    <a:solidFill>
                      <a:schemeClr val="bg2"/>
                    </a:solidFill>
                  </a:tcPr>
                </a:tc>
                <a:tc>
                  <a:txBody>
                    <a:bodyPr/>
                    <a:lstStyle/>
                    <a:p>
                      <a:pPr marL="208915" marR="0">
                        <a:lnSpc>
                          <a:spcPct val="115000"/>
                        </a:lnSpc>
                        <a:spcBef>
                          <a:spcPts val="210"/>
                        </a:spcBef>
                        <a:spcAft>
                          <a:spcPts val="0"/>
                        </a:spcAft>
                      </a:pPr>
                      <a:r>
                        <a:rPr lang="en-US" sz="1600" b="1" dirty="0">
                          <a:solidFill>
                            <a:schemeClr val="bg1"/>
                          </a:solidFill>
                          <a:effectLst/>
                        </a:rPr>
                        <a:t>Remarks</a:t>
                      </a:r>
                      <a:endParaRPr lang="en-US" sz="2000" b="1" dirty="0">
                        <a:solidFill>
                          <a:schemeClr val="bg1"/>
                        </a:solidFill>
                        <a:effectLst/>
                        <a:latin typeface="Calibri"/>
                        <a:ea typeface="Calibri"/>
                        <a:cs typeface="Times New Roman"/>
                      </a:endParaRPr>
                    </a:p>
                  </a:txBody>
                  <a:tcPr marL="0" marR="0" marT="0" marB="0">
                    <a:solidFill>
                      <a:schemeClr val="bg2"/>
                    </a:solidFill>
                  </a:tcPr>
                </a:tc>
                <a:extLst>
                  <a:ext uri="{0D108BD9-81ED-4DB2-BD59-A6C34878D82A}">
                    <a16:rowId xmlns:a16="http://schemas.microsoft.com/office/drawing/2014/main" val="10000"/>
                  </a:ext>
                </a:extLst>
              </a:tr>
              <a:tr h="310423">
                <a:tc>
                  <a:txBody>
                    <a:bodyPr/>
                    <a:lstStyle/>
                    <a:p>
                      <a:pPr marL="50800" marR="0">
                        <a:lnSpc>
                          <a:spcPct val="115000"/>
                        </a:lnSpc>
                        <a:spcBef>
                          <a:spcPts val="235"/>
                        </a:spcBef>
                        <a:spcAft>
                          <a:spcPts val="0"/>
                        </a:spcAft>
                      </a:pPr>
                      <a:r>
                        <a:rPr lang="en-US" sz="1600" dirty="0" err="1">
                          <a:effectLst/>
                        </a:rPr>
                        <a:t>ProjectID</a:t>
                      </a:r>
                      <a:endParaRPr lang="en-US" sz="2000" dirty="0">
                        <a:effectLst/>
                        <a:latin typeface="Calibri"/>
                        <a:ea typeface="Calibri"/>
                        <a:cs typeface="Times New Roman"/>
                      </a:endParaRPr>
                    </a:p>
                  </a:txBody>
                  <a:tcPr marL="0" marR="0" marT="0" marB="0">
                    <a:solidFill>
                      <a:srgbClr val="D4EAE4"/>
                    </a:solidFill>
                  </a:tcPr>
                </a:tc>
                <a:tc>
                  <a:txBody>
                    <a:bodyPr/>
                    <a:lstStyle/>
                    <a:p>
                      <a:pPr marL="295275" marR="0">
                        <a:lnSpc>
                          <a:spcPct val="115000"/>
                        </a:lnSpc>
                        <a:spcBef>
                          <a:spcPts val="235"/>
                        </a:spcBef>
                        <a:spcAft>
                          <a:spcPts val="0"/>
                        </a:spcAft>
                      </a:pPr>
                      <a:r>
                        <a:rPr lang="en-US" sz="1600">
                          <a:effectLst/>
                        </a:rPr>
                        <a:t>Number</a:t>
                      </a:r>
                      <a:endParaRPr lang="en-US" sz="2000">
                        <a:effectLst/>
                        <a:latin typeface="Calibri"/>
                        <a:ea typeface="Calibri"/>
                        <a:cs typeface="Times New Roman"/>
                      </a:endParaRPr>
                    </a:p>
                  </a:txBody>
                  <a:tcPr marL="0" marR="0" marT="0" marB="0">
                    <a:solidFill>
                      <a:srgbClr val="D4EAE4"/>
                    </a:solidFill>
                  </a:tcPr>
                </a:tc>
                <a:tc>
                  <a:txBody>
                    <a:bodyPr/>
                    <a:lstStyle/>
                    <a:p>
                      <a:pPr marL="163830" marR="0">
                        <a:lnSpc>
                          <a:spcPct val="115000"/>
                        </a:lnSpc>
                        <a:spcBef>
                          <a:spcPts val="235"/>
                        </a:spcBef>
                        <a:spcAft>
                          <a:spcPts val="0"/>
                        </a:spcAft>
                      </a:pPr>
                      <a:r>
                        <a:rPr lang="en-US" sz="1600">
                          <a:effectLst/>
                        </a:rPr>
                        <a:t>Primary</a:t>
                      </a:r>
                      <a:r>
                        <a:rPr lang="en-US" sz="1600" spc="65">
                          <a:effectLst/>
                        </a:rPr>
                        <a:t> </a:t>
                      </a:r>
                      <a:r>
                        <a:rPr lang="en-US" sz="1600">
                          <a:effectLst/>
                        </a:rPr>
                        <a:t>Key</a:t>
                      </a:r>
                      <a:endParaRPr lang="en-US" sz="2000">
                        <a:effectLst/>
                        <a:latin typeface="Calibri"/>
                        <a:ea typeface="Calibri"/>
                        <a:cs typeface="Times New Roman"/>
                      </a:endParaRPr>
                    </a:p>
                  </a:txBody>
                  <a:tcPr marL="0" marR="0" marT="0" marB="0">
                    <a:solidFill>
                      <a:srgbClr val="D4EAE4"/>
                    </a:solidFill>
                  </a:tcPr>
                </a:tc>
                <a:tc>
                  <a:txBody>
                    <a:bodyPr/>
                    <a:lstStyle/>
                    <a:p>
                      <a:pPr marL="208915" marR="0">
                        <a:lnSpc>
                          <a:spcPct val="115000"/>
                        </a:lnSpc>
                        <a:spcBef>
                          <a:spcPts val="235"/>
                        </a:spcBef>
                        <a:spcAft>
                          <a:spcPts val="0"/>
                        </a:spcAft>
                      </a:pPr>
                      <a:r>
                        <a:rPr lang="en-US" sz="1600" spc="-75" dirty="0">
                          <a:effectLst/>
                        </a:rPr>
                        <a:t>Y</a:t>
                      </a:r>
                      <a:r>
                        <a:rPr lang="en-US" sz="1600" dirty="0">
                          <a:effectLst/>
                        </a:rPr>
                        <a:t>es</a:t>
                      </a:r>
                      <a:endParaRPr lang="en-US" sz="2000" dirty="0">
                        <a:effectLst/>
                        <a:latin typeface="Calibri"/>
                        <a:ea typeface="Calibri"/>
                        <a:cs typeface="Times New Roman"/>
                      </a:endParaRPr>
                    </a:p>
                  </a:txBody>
                  <a:tcPr marL="0" marR="0" marT="0" marB="0">
                    <a:solidFill>
                      <a:srgbClr val="D4EAE4"/>
                    </a:solidFill>
                  </a:tcPr>
                </a:tc>
                <a:tc>
                  <a:txBody>
                    <a:bodyPr/>
                    <a:lstStyle/>
                    <a:p>
                      <a:pPr marL="208915" marR="0">
                        <a:lnSpc>
                          <a:spcPct val="115000"/>
                        </a:lnSpc>
                        <a:spcBef>
                          <a:spcPts val="235"/>
                        </a:spcBef>
                        <a:spcAft>
                          <a:spcPts val="0"/>
                        </a:spcAft>
                      </a:pPr>
                      <a:r>
                        <a:rPr lang="en-US" sz="1600" dirty="0">
                          <a:effectLst/>
                        </a:rPr>
                        <a:t>Long</a:t>
                      </a:r>
                      <a:r>
                        <a:rPr lang="en-US" sz="1600" spc="40" dirty="0">
                          <a:effectLst/>
                        </a:rPr>
                        <a:t> </a:t>
                      </a:r>
                      <a:r>
                        <a:rPr lang="en-US" sz="1600" dirty="0">
                          <a:effectLst/>
                        </a:rPr>
                        <a:t>Integer</a:t>
                      </a:r>
                      <a:endParaRPr lang="en-US" sz="2000" dirty="0">
                        <a:effectLst/>
                        <a:latin typeface="Calibri"/>
                        <a:ea typeface="Calibri"/>
                        <a:cs typeface="Times New Roman"/>
                      </a:endParaRPr>
                    </a:p>
                  </a:txBody>
                  <a:tcPr marL="0" marR="0" marT="0" marB="0">
                    <a:solidFill>
                      <a:srgbClr val="D4EAE4"/>
                    </a:solidFill>
                  </a:tcPr>
                </a:tc>
                <a:extLst>
                  <a:ext uri="{0D108BD9-81ED-4DB2-BD59-A6C34878D82A}">
                    <a16:rowId xmlns:a16="http://schemas.microsoft.com/office/drawing/2014/main" val="10001"/>
                  </a:ext>
                </a:extLst>
              </a:tr>
              <a:tr h="360229">
                <a:tc>
                  <a:txBody>
                    <a:bodyPr/>
                    <a:lstStyle/>
                    <a:p>
                      <a:pPr marL="50800" marR="0">
                        <a:lnSpc>
                          <a:spcPct val="115000"/>
                        </a:lnSpc>
                        <a:spcBef>
                          <a:spcPts val="160"/>
                        </a:spcBef>
                        <a:spcAft>
                          <a:spcPts val="0"/>
                        </a:spcAft>
                      </a:pPr>
                      <a:r>
                        <a:rPr lang="en-US" sz="1600">
                          <a:effectLst/>
                        </a:rPr>
                        <a:t>ProjectName</a:t>
                      </a:r>
                      <a:endParaRPr lang="en-US" sz="2000">
                        <a:effectLst/>
                        <a:latin typeface="Calibri"/>
                        <a:ea typeface="Calibri"/>
                        <a:cs typeface="Times New Roman"/>
                      </a:endParaRPr>
                    </a:p>
                  </a:txBody>
                  <a:tcPr marL="0" marR="0" marT="0" marB="0">
                    <a:solidFill>
                      <a:srgbClr val="D4EAE4"/>
                    </a:solidFill>
                  </a:tcPr>
                </a:tc>
                <a:tc>
                  <a:txBody>
                    <a:bodyPr/>
                    <a:lstStyle/>
                    <a:p>
                      <a:pPr marL="295275" marR="0">
                        <a:lnSpc>
                          <a:spcPct val="115000"/>
                        </a:lnSpc>
                        <a:spcBef>
                          <a:spcPts val="160"/>
                        </a:spcBef>
                        <a:spcAft>
                          <a:spcPts val="0"/>
                        </a:spcAft>
                      </a:pPr>
                      <a:r>
                        <a:rPr lang="en-US" sz="1600">
                          <a:effectLst/>
                        </a:rPr>
                        <a:t>Short</a:t>
                      </a:r>
                      <a:r>
                        <a:rPr lang="en-US" sz="1600" spc="85">
                          <a:effectLst/>
                        </a:rPr>
                        <a:t> </a:t>
                      </a:r>
                      <a:r>
                        <a:rPr lang="en-US" sz="1600" spc="-90">
                          <a:effectLst/>
                        </a:rPr>
                        <a:t>T</a:t>
                      </a:r>
                      <a:r>
                        <a:rPr lang="en-US" sz="1600">
                          <a:effectLst/>
                        </a:rPr>
                        <a:t>ext</a:t>
                      </a:r>
                      <a:r>
                        <a:rPr lang="en-US" sz="1600" spc="85">
                          <a:effectLst/>
                        </a:rPr>
                        <a:t> </a:t>
                      </a:r>
                      <a:r>
                        <a:rPr lang="en-US" sz="1600">
                          <a:effectLst/>
                        </a:rPr>
                        <a:t>(50)</a:t>
                      </a:r>
                      <a:endParaRPr lang="en-US" sz="2000">
                        <a:effectLst/>
                        <a:latin typeface="Calibri"/>
                        <a:ea typeface="Calibri"/>
                        <a:cs typeface="Times New Roman"/>
                      </a:endParaRPr>
                    </a:p>
                  </a:txBody>
                  <a:tcPr marL="0" marR="0" marT="0" marB="0">
                    <a:solidFill>
                      <a:srgbClr val="D4EAE4"/>
                    </a:solidFill>
                  </a:tcPr>
                </a:tc>
                <a:tc>
                  <a:txBody>
                    <a:bodyPr/>
                    <a:lstStyle/>
                    <a:p>
                      <a:pPr marL="163830" marR="0">
                        <a:lnSpc>
                          <a:spcPct val="115000"/>
                        </a:lnSpc>
                        <a:spcBef>
                          <a:spcPts val="160"/>
                        </a:spcBef>
                        <a:spcAft>
                          <a:spcPts val="0"/>
                        </a:spcAft>
                      </a:pPr>
                      <a:r>
                        <a:rPr lang="en-US" sz="1600">
                          <a:effectLst/>
                        </a:rPr>
                        <a:t>No</a:t>
                      </a:r>
                      <a:endParaRPr lang="en-US" sz="2000">
                        <a:effectLst/>
                        <a:latin typeface="Calibri"/>
                        <a:ea typeface="Calibri"/>
                        <a:cs typeface="Times New Roman"/>
                      </a:endParaRPr>
                    </a:p>
                  </a:txBody>
                  <a:tcPr marL="0" marR="0" marT="0" marB="0">
                    <a:solidFill>
                      <a:srgbClr val="D4EAE4"/>
                    </a:solidFill>
                  </a:tcPr>
                </a:tc>
                <a:tc>
                  <a:txBody>
                    <a:bodyPr/>
                    <a:lstStyle/>
                    <a:p>
                      <a:pPr marL="208915" marR="0">
                        <a:lnSpc>
                          <a:spcPct val="115000"/>
                        </a:lnSpc>
                        <a:spcBef>
                          <a:spcPts val="160"/>
                        </a:spcBef>
                        <a:spcAft>
                          <a:spcPts val="0"/>
                        </a:spcAft>
                      </a:pPr>
                      <a:r>
                        <a:rPr lang="en-US" sz="1600" spc="-75" dirty="0">
                          <a:effectLst/>
                        </a:rPr>
                        <a:t>Y</a:t>
                      </a:r>
                      <a:r>
                        <a:rPr lang="en-US" sz="1600" dirty="0">
                          <a:effectLst/>
                        </a:rPr>
                        <a:t>es</a:t>
                      </a:r>
                      <a:endParaRPr lang="en-US" sz="2000" dirty="0">
                        <a:effectLst/>
                        <a:latin typeface="Calibri"/>
                        <a:ea typeface="Calibri"/>
                        <a:cs typeface="Times New Roman"/>
                      </a:endParaRPr>
                    </a:p>
                  </a:txBody>
                  <a:tcPr marL="0" marR="0" marT="0" marB="0">
                    <a:solidFill>
                      <a:srgbClr val="D4EAE4"/>
                    </a:solidFill>
                  </a:tcPr>
                </a:tc>
                <a:tc>
                  <a:txBody>
                    <a:bodyPr/>
                    <a:lstStyle/>
                    <a:p>
                      <a:pPr marL="0" marR="0">
                        <a:lnSpc>
                          <a:spcPct val="115000"/>
                        </a:lnSpc>
                        <a:spcBef>
                          <a:spcPts val="0"/>
                        </a:spcBef>
                        <a:spcAft>
                          <a:spcPts val="0"/>
                        </a:spcAft>
                      </a:pPr>
                      <a:r>
                        <a:rPr lang="en-US" sz="1600" kern="1200" dirty="0" smtClean="0">
                          <a:solidFill>
                            <a:srgbClr val="D4EAE4"/>
                          </a:solidFill>
                          <a:effectLst/>
                        </a:rPr>
                        <a:t>Blank</a:t>
                      </a:r>
                      <a:endParaRPr lang="en-US" sz="1600" kern="1200" dirty="0">
                        <a:solidFill>
                          <a:srgbClr val="D4EAE4"/>
                        </a:solidFill>
                        <a:effectLst/>
                        <a:latin typeface="+mn-lt"/>
                        <a:ea typeface="+mn-ea"/>
                        <a:cs typeface="+mn-cs"/>
                      </a:endParaRPr>
                    </a:p>
                  </a:txBody>
                  <a:tcPr marL="0" marR="0" marT="0" marB="0">
                    <a:solidFill>
                      <a:srgbClr val="D4EAE4"/>
                    </a:solidFill>
                  </a:tcPr>
                </a:tc>
                <a:extLst>
                  <a:ext uri="{0D108BD9-81ED-4DB2-BD59-A6C34878D82A}">
                    <a16:rowId xmlns:a16="http://schemas.microsoft.com/office/drawing/2014/main" val="10002"/>
                  </a:ext>
                </a:extLst>
              </a:tr>
              <a:tr h="886933">
                <a:tc>
                  <a:txBody>
                    <a:bodyPr/>
                    <a:lstStyle/>
                    <a:p>
                      <a:pPr marL="50800" marR="0">
                        <a:lnSpc>
                          <a:spcPct val="115000"/>
                        </a:lnSpc>
                        <a:spcBef>
                          <a:spcPts val="160"/>
                        </a:spcBef>
                        <a:spcAft>
                          <a:spcPts val="0"/>
                        </a:spcAft>
                      </a:pPr>
                      <a:r>
                        <a:rPr lang="en-US" sz="1600">
                          <a:effectLst/>
                        </a:rPr>
                        <a:t>Department</a:t>
                      </a:r>
                      <a:endParaRPr lang="en-US" sz="2000">
                        <a:effectLst/>
                        <a:latin typeface="Calibri"/>
                        <a:ea typeface="Calibri"/>
                        <a:cs typeface="Times New Roman"/>
                      </a:endParaRPr>
                    </a:p>
                  </a:txBody>
                  <a:tcPr marL="0" marR="0" marT="0" marB="0">
                    <a:solidFill>
                      <a:srgbClr val="D4EAE4"/>
                    </a:solidFill>
                  </a:tcPr>
                </a:tc>
                <a:tc>
                  <a:txBody>
                    <a:bodyPr/>
                    <a:lstStyle/>
                    <a:p>
                      <a:pPr marL="295275" marR="0">
                        <a:lnSpc>
                          <a:spcPct val="115000"/>
                        </a:lnSpc>
                        <a:spcBef>
                          <a:spcPts val="160"/>
                        </a:spcBef>
                        <a:spcAft>
                          <a:spcPts val="0"/>
                        </a:spcAft>
                      </a:pPr>
                      <a:r>
                        <a:rPr lang="en-US" sz="1600" dirty="0">
                          <a:effectLst/>
                        </a:rPr>
                        <a:t>Short</a:t>
                      </a:r>
                      <a:r>
                        <a:rPr lang="en-US" sz="1600" spc="85" dirty="0">
                          <a:effectLst/>
                        </a:rPr>
                        <a:t> </a:t>
                      </a:r>
                      <a:r>
                        <a:rPr lang="en-US" sz="1600" spc="-90" dirty="0">
                          <a:effectLst/>
                        </a:rPr>
                        <a:t>T</a:t>
                      </a:r>
                      <a:r>
                        <a:rPr lang="en-US" sz="1600" dirty="0">
                          <a:effectLst/>
                        </a:rPr>
                        <a:t>ext</a:t>
                      </a:r>
                      <a:r>
                        <a:rPr lang="en-US" sz="1600" spc="85" dirty="0">
                          <a:effectLst/>
                        </a:rPr>
                        <a:t> </a:t>
                      </a:r>
                      <a:r>
                        <a:rPr lang="en-US" sz="1600" dirty="0">
                          <a:effectLst/>
                        </a:rPr>
                        <a:t>(35)</a:t>
                      </a:r>
                      <a:endParaRPr lang="en-US" sz="2000" dirty="0">
                        <a:effectLst/>
                        <a:latin typeface="Calibri"/>
                        <a:ea typeface="Calibri"/>
                        <a:cs typeface="Times New Roman"/>
                      </a:endParaRPr>
                    </a:p>
                  </a:txBody>
                  <a:tcPr marL="0" marR="0" marT="0" marB="0">
                    <a:solidFill>
                      <a:srgbClr val="D4EAE4"/>
                    </a:solidFill>
                  </a:tcPr>
                </a:tc>
                <a:tc>
                  <a:txBody>
                    <a:bodyPr/>
                    <a:lstStyle/>
                    <a:p>
                      <a:pPr marL="163830" marR="0">
                        <a:lnSpc>
                          <a:spcPct val="115000"/>
                        </a:lnSpc>
                        <a:spcBef>
                          <a:spcPts val="160"/>
                        </a:spcBef>
                        <a:spcAft>
                          <a:spcPts val="0"/>
                        </a:spcAft>
                      </a:pPr>
                      <a:r>
                        <a:rPr lang="en-US" sz="1600" dirty="0">
                          <a:effectLst/>
                        </a:rPr>
                        <a:t>Foreign</a:t>
                      </a:r>
                      <a:r>
                        <a:rPr lang="en-US" sz="1600" spc="95" dirty="0">
                          <a:effectLst/>
                        </a:rPr>
                        <a:t> </a:t>
                      </a:r>
                      <a:r>
                        <a:rPr lang="en-US" sz="1600" dirty="0">
                          <a:effectLst/>
                        </a:rPr>
                        <a:t>Key</a:t>
                      </a:r>
                      <a:endParaRPr lang="en-US" sz="2000" dirty="0">
                        <a:effectLst/>
                        <a:latin typeface="Calibri"/>
                        <a:ea typeface="Calibri"/>
                        <a:cs typeface="Times New Roman"/>
                      </a:endParaRPr>
                    </a:p>
                  </a:txBody>
                  <a:tcPr marL="0" marR="0" marT="0" marB="0">
                    <a:solidFill>
                      <a:srgbClr val="D4EAE4"/>
                    </a:solidFill>
                  </a:tcPr>
                </a:tc>
                <a:tc>
                  <a:txBody>
                    <a:bodyPr/>
                    <a:lstStyle/>
                    <a:p>
                      <a:pPr marL="208915" marR="0">
                        <a:lnSpc>
                          <a:spcPct val="115000"/>
                        </a:lnSpc>
                        <a:spcBef>
                          <a:spcPts val="160"/>
                        </a:spcBef>
                        <a:spcAft>
                          <a:spcPts val="0"/>
                        </a:spcAft>
                      </a:pPr>
                      <a:r>
                        <a:rPr lang="en-US" sz="1600" spc="-75" dirty="0">
                          <a:effectLst/>
                        </a:rPr>
                        <a:t>Y</a:t>
                      </a:r>
                      <a:r>
                        <a:rPr lang="en-US" sz="1600" dirty="0">
                          <a:effectLst/>
                        </a:rPr>
                        <a:t>es</a:t>
                      </a:r>
                      <a:endParaRPr lang="en-US" sz="2000" dirty="0">
                        <a:effectLst/>
                        <a:latin typeface="Calibri"/>
                        <a:ea typeface="Calibri"/>
                        <a:cs typeface="Times New Roman"/>
                      </a:endParaRPr>
                    </a:p>
                  </a:txBody>
                  <a:tcPr marL="0" marR="0" marT="0" marB="0">
                    <a:solidFill>
                      <a:srgbClr val="D4EAE4"/>
                    </a:solidFill>
                  </a:tcPr>
                </a:tc>
                <a:tc>
                  <a:txBody>
                    <a:bodyPr/>
                    <a:lstStyle/>
                    <a:p>
                      <a:pPr marL="208915" marR="75565">
                        <a:lnSpc>
                          <a:spcPct val="104000"/>
                        </a:lnSpc>
                        <a:spcBef>
                          <a:spcPts val="160"/>
                        </a:spcBef>
                        <a:spcAft>
                          <a:spcPts val="0"/>
                        </a:spcAft>
                      </a:pPr>
                      <a:r>
                        <a:rPr lang="en-US" sz="1600" dirty="0">
                          <a:effectLst/>
                        </a:rPr>
                        <a:t>Links</a:t>
                      </a:r>
                      <a:r>
                        <a:rPr lang="en-US" sz="1600" spc="25" dirty="0">
                          <a:effectLst/>
                        </a:rPr>
                        <a:t> </a:t>
                      </a:r>
                      <a:r>
                        <a:rPr lang="en-US" sz="1600" dirty="0">
                          <a:effectLst/>
                        </a:rPr>
                        <a:t>to</a:t>
                      </a:r>
                      <a:r>
                        <a:rPr lang="en-US" sz="1600" spc="55" dirty="0">
                          <a:effectLst/>
                        </a:rPr>
                        <a:t> </a:t>
                      </a:r>
                      <a:r>
                        <a:rPr lang="en-US" sz="1600" dirty="0" err="1">
                          <a:effectLst/>
                        </a:rPr>
                        <a:t>DepartmentName</a:t>
                      </a:r>
                      <a:r>
                        <a:rPr lang="en-US" sz="1600" dirty="0">
                          <a:effectLst/>
                        </a:rPr>
                        <a:t> in</a:t>
                      </a:r>
                      <a:r>
                        <a:rPr lang="en-US" sz="1600" spc="15" dirty="0">
                          <a:effectLst/>
                        </a:rPr>
                        <a:t> </a:t>
                      </a:r>
                      <a:r>
                        <a:rPr lang="en-US" sz="1600" dirty="0">
                          <a:effectLst/>
                        </a:rPr>
                        <a:t>DE</a:t>
                      </a:r>
                      <a:r>
                        <a:rPr lang="en-US" sz="1600" spc="-55" dirty="0">
                          <a:effectLst/>
                        </a:rPr>
                        <a:t>P</a:t>
                      </a:r>
                      <a:r>
                        <a:rPr lang="en-US" sz="1600" dirty="0">
                          <a:effectLst/>
                        </a:rPr>
                        <a:t>A</a:t>
                      </a:r>
                      <a:r>
                        <a:rPr lang="en-US" sz="1600" spc="-35" dirty="0">
                          <a:effectLst/>
                        </a:rPr>
                        <a:t>R</a:t>
                      </a:r>
                      <a:r>
                        <a:rPr lang="en-US" sz="1600" dirty="0">
                          <a:effectLst/>
                        </a:rPr>
                        <a:t>TMENT</a:t>
                      </a:r>
                      <a:endParaRPr lang="en-US" sz="2000" dirty="0">
                        <a:effectLst/>
                        <a:latin typeface="Calibri"/>
                        <a:ea typeface="Calibri"/>
                        <a:cs typeface="Times New Roman"/>
                      </a:endParaRPr>
                    </a:p>
                  </a:txBody>
                  <a:tcPr marL="0" marR="0" marT="0" marB="0">
                    <a:solidFill>
                      <a:srgbClr val="D4EAE4"/>
                    </a:solidFill>
                  </a:tcPr>
                </a:tc>
                <a:extLst>
                  <a:ext uri="{0D108BD9-81ED-4DB2-BD59-A6C34878D82A}">
                    <a16:rowId xmlns:a16="http://schemas.microsoft.com/office/drawing/2014/main" val="10003"/>
                  </a:ext>
                </a:extLst>
              </a:tr>
              <a:tr h="310423">
                <a:tc>
                  <a:txBody>
                    <a:bodyPr/>
                    <a:lstStyle/>
                    <a:p>
                      <a:pPr marL="50800" marR="0">
                        <a:lnSpc>
                          <a:spcPct val="115000"/>
                        </a:lnSpc>
                        <a:spcBef>
                          <a:spcPts val="160"/>
                        </a:spcBef>
                        <a:spcAft>
                          <a:spcPts val="0"/>
                        </a:spcAft>
                      </a:pPr>
                      <a:r>
                        <a:rPr lang="en-US" sz="1600">
                          <a:effectLst/>
                        </a:rPr>
                        <a:t>MaxHours</a:t>
                      </a:r>
                      <a:endParaRPr lang="en-US" sz="2000">
                        <a:effectLst/>
                        <a:latin typeface="Calibri"/>
                        <a:ea typeface="Calibri"/>
                        <a:cs typeface="Times New Roman"/>
                      </a:endParaRPr>
                    </a:p>
                  </a:txBody>
                  <a:tcPr marL="0" marR="0" marT="0" marB="0">
                    <a:solidFill>
                      <a:srgbClr val="D4EAE4"/>
                    </a:solidFill>
                  </a:tcPr>
                </a:tc>
                <a:tc>
                  <a:txBody>
                    <a:bodyPr/>
                    <a:lstStyle/>
                    <a:p>
                      <a:pPr marL="295275" marR="0">
                        <a:lnSpc>
                          <a:spcPct val="115000"/>
                        </a:lnSpc>
                        <a:spcBef>
                          <a:spcPts val="160"/>
                        </a:spcBef>
                        <a:spcAft>
                          <a:spcPts val="0"/>
                        </a:spcAft>
                      </a:pPr>
                      <a:r>
                        <a:rPr lang="en-US" sz="1600" dirty="0">
                          <a:effectLst/>
                        </a:rPr>
                        <a:t>Number</a:t>
                      </a:r>
                      <a:endParaRPr lang="en-US" sz="2000" dirty="0">
                        <a:effectLst/>
                        <a:latin typeface="Calibri"/>
                        <a:ea typeface="Calibri"/>
                        <a:cs typeface="Times New Roman"/>
                      </a:endParaRPr>
                    </a:p>
                  </a:txBody>
                  <a:tcPr marL="0" marR="0" marT="0" marB="0">
                    <a:solidFill>
                      <a:srgbClr val="D4EAE4"/>
                    </a:solidFill>
                  </a:tcPr>
                </a:tc>
                <a:tc>
                  <a:txBody>
                    <a:bodyPr/>
                    <a:lstStyle/>
                    <a:p>
                      <a:pPr marL="163830" marR="0">
                        <a:lnSpc>
                          <a:spcPct val="115000"/>
                        </a:lnSpc>
                        <a:spcBef>
                          <a:spcPts val="160"/>
                        </a:spcBef>
                        <a:spcAft>
                          <a:spcPts val="0"/>
                        </a:spcAft>
                      </a:pPr>
                      <a:r>
                        <a:rPr lang="en-US" sz="1600">
                          <a:effectLst/>
                        </a:rPr>
                        <a:t>No</a:t>
                      </a:r>
                      <a:endParaRPr lang="en-US" sz="2000">
                        <a:effectLst/>
                        <a:latin typeface="Calibri"/>
                        <a:ea typeface="Calibri"/>
                        <a:cs typeface="Times New Roman"/>
                      </a:endParaRPr>
                    </a:p>
                  </a:txBody>
                  <a:tcPr marL="0" marR="0" marT="0" marB="0">
                    <a:solidFill>
                      <a:srgbClr val="D4EAE4"/>
                    </a:solidFill>
                  </a:tcPr>
                </a:tc>
                <a:tc>
                  <a:txBody>
                    <a:bodyPr/>
                    <a:lstStyle/>
                    <a:p>
                      <a:pPr marL="208915" marR="0">
                        <a:lnSpc>
                          <a:spcPct val="115000"/>
                        </a:lnSpc>
                        <a:spcBef>
                          <a:spcPts val="160"/>
                        </a:spcBef>
                        <a:spcAft>
                          <a:spcPts val="0"/>
                        </a:spcAft>
                      </a:pPr>
                      <a:r>
                        <a:rPr lang="en-US" sz="1600" spc="-75">
                          <a:effectLst/>
                        </a:rPr>
                        <a:t>Y</a:t>
                      </a:r>
                      <a:r>
                        <a:rPr lang="en-US" sz="1600">
                          <a:effectLst/>
                        </a:rPr>
                        <a:t>es</a:t>
                      </a:r>
                      <a:endParaRPr lang="en-US" sz="2000">
                        <a:effectLst/>
                        <a:latin typeface="Calibri"/>
                        <a:ea typeface="Calibri"/>
                        <a:cs typeface="Times New Roman"/>
                      </a:endParaRPr>
                    </a:p>
                  </a:txBody>
                  <a:tcPr marL="0" marR="0" marT="0" marB="0">
                    <a:solidFill>
                      <a:srgbClr val="D4EAE4"/>
                    </a:solidFill>
                  </a:tcPr>
                </a:tc>
                <a:tc>
                  <a:txBody>
                    <a:bodyPr/>
                    <a:lstStyle/>
                    <a:p>
                      <a:pPr marL="208915" marR="0">
                        <a:lnSpc>
                          <a:spcPct val="115000"/>
                        </a:lnSpc>
                        <a:spcBef>
                          <a:spcPts val="160"/>
                        </a:spcBef>
                        <a:spcAft>
                          <a:spcPts val="0"/>
                        </a:spcAft>
                      </a:pPr>
                      <a:r>
                        <a:rPr lang="en-US" sz="1600" dirty="0">
                          <a:effectLst/>
                        </a:rPr>
                        <a:t>Double</a:t>
                      </a:r>
                      <a:endParaRPr lang="en-US" sz="2000" dirty="0">
                        <a:effectLst/>
                        <a:latin typeface="Calibri"/>
                        <a:ea typeface="Calibri"/>
                        <a:cs typeface="Times New Roman"/>
                      </a:endParaRPr>
                    </a:p>
                  </a:txBody>
                  <a:tcPr marL="0" marR="0" marT="0" marB="0">
                    <a:solidFill>
                      <a:srgbClr val="D4EAE4"/>
                    </a:solidFill>
                  </a:tcPr>
                </a:tc>
                <a:extLst>
                  <a:ext uri="{0D108BD9-81ED-4DB2-BD59-A6C34878D82A}">
                    <a16:rowId xmlns:a16="http://schemas.microsoft.com/office/drawing/2014/main" val="10004"/>
                  </a:ext>
                </a:extLst>
              </a:tr>
              <a:tr h="310423">
                <a:tc>
                  <a:txBody>
                    <a:bodyPr/>
                    <a:lstStyle/>
                    <a:p>
                      <a:pPr marL="50800" marR="0">
                        <a:lnSpc>
                          <a:spcPct val="115000"/>
                        </a:lnSpc>
                        <a:spcBef>
                          <a:spcPts val="160"/>
                        </a:spcBef>
                        <a:spcAft>
                          <a:spcPts val="0"/>
                        </a:spcAft>
                      </a:pPr>
                      <a:r>
                        <a:rPr lang="en-US" sz="1600">
                          <a:effectLst/>
                        </a:rPr>
                        <a:t>StartDate</a:t>
                      </a:r>
                      <a:endParaRPr lang="en-US" sz="2000">
                        <a:effectLst/>
                        <a:latin typeface="Calibri"/>
                        <a:ea typeface="Calibri"/>
                        <a:cs typeface="Times New Roman"/>
                      </a:endParaRPr>
                    </a:p>
                  </a:txBody>
                  <a:tcPr marL="0" marR="0" marT="0" marB="0">
                    <a:solidFill>
                      <a:srgbClr val="D4EAE4"/>
                    </a:solidFill>
                  </a:tcPr>
                </a:tc>
                <a:tc>
                  <a:txBody>
                    <a:bodyPr/>
                    <a:lstStyle/>
                    <a:p>
                      <a:pPr marL="295275" marR="0">
                        <a:lnSpc>
                          <a:spcPct val="115000"/>
                        </a:lnSpc>
                        <a:spcBef>
                          <a:spcPts val="160"/>
                        </a:spcBef>
                        <a:spcAft>
                          <a:spcPts val="0"/>
                        </a:spcAft>
                      </a:pPr>
                      <a:r>
                        <a:rPr lang="en-US" sz="1600">
                          <a:effectLst/>
                        </a:rPr>
                        <a:t>Date</a:t>
                      </a:r>
                      <a:endParaRPr lang="en-US" sz="2000">
                        <a:effectLst/>
                        <a:latin typeface="Calibri"/>
                        <a:ea typeface="Calibri"/>
                        <a:cs typeface="Times New Roman"/>
                      </a:endParaRPr>
                    </a:p>
                  </a:txBody>
                  <a:tcPr marL="0" marR="0" marT="0" marB="0">
                    <a:solidFill>
                      <a:srgbClr val="D4EAE4"/>
                    </a:solidFill>
                  </a:tcPr>
                </a:tc>
                <a:tc>
                  <a:txBody>
                    <a:bodyPr/>
                    <a:lstStyle/>
                    <a:p>
                      <a:pPr marL="163830" marR="0">
                        <a:lnSpc>
                          <a:spcPct val="115000"/>
                        </a:lnSpc>
                        <a:spcBef>
                          <a:spcPts val="160"/>
                        </a:spcBef>
                        <a:spcAft>
                          <a:spcPts val="0"/>
                        </a:spcAft>
                      </a:pPr>
                      <a:r>
                        <a:rPr lang="en-US" sz="1600" dirty="0">
                          <a:effectLst/>
                        </a:rPr>
                        <a:t>No</a:t>
                      </a:r>
                      <a:endParaRPr lang="en-US" sz="2000" dirty="0">
                        <a:effectLst/>
                        <a:latin typeface="Calibri"/>
                        <a:ea typeface="Calibri"/>
                        <a:cs typeface="Times New Roman"/>
                      </a:endParaRPr>
                    </a:p>
                  </a:txBody>
                  <a:tcPr marL="0" marR="0" marT="0" marB="0">
                    <a:solidFill>
                      <a:srgbClr val="D4EAE4"/>
                    </a:solidFill>
                  </a:tcPr>
                </a:tc>
                <a:tc>
                  <a:txBody>
                    <a:bodyPr/>
                    <a:lstStyle/>
                    <a:p>
                      <a:pPr marL="208915" marR="0">
                        <a:lnSpc>
                          <a:spcPct val="115000"/>
                        </a:lnSpc>
                        <a:spcBef>
                          <a:spcPts val="160"/>
                        </a:spcBef>
                        <a:spcAft>
                          <a:spcPts val="0"/>
                        </a:spcAft>
                      </a:pPr>
                      <a:r>
                        <a:rPr lang="en-US" sz="1600" dirty="0">
                          <a:effectLst/>
                        </a:rPr>
                        <a:t>No</a:t>
                      </a:r>
                      <a:endParaRPr lang="en-US" sz="2000" dirty="0">
                        <a:effectLst/>
                        <a:latin typeface="Calibri"/>
                        <a:ea typeface="Calibri"/>
                        <a:cs typeface="Times New Roman"/>
                      </a:endParaRPr>
                    </a:p>
                  </a:txBody>
                  <a:tcPr marL="0" marR="0" marT="0" marB="0">
                    <a:solidFill>
                      <a:srgbClr val="D4EAE4"/>
                    </a:solidFill>
                  </a:tcPr>
                </a:tc>
                <a:tc>
                  <a:txBody>
                    <a:bodyPr/>
                    <a:lstStyle/>
                    <a:p>
                      <a:pPr marL="0" marR="0" algn="l" defTabSz="914400" rtl="0" eaLnBrk="1" latinLnBrk="0" hangingPunct="1">
                        <a:lnSpc>
                          <a:spcPct val="115000"/>
                        </a:lnSpc>
                        <a:spcBef>
                          <a:spcPts val="0"/>
                        </a:spcBef>
                        <a:spcAft>
                          <a:spcPts val="0"/>
                        </a:spcAft>
                      </a:pPr>
                      <a:r>
                        <a:rPr lang="en-US" sz="1600" kern="1200" dirty="0" smtClean="0">
                          <a:solidFill>
                            <a:srgbClr val="D4EAE4"/>
                          </a:solidFill>
                          <a:effectLst/>
                          <a:latin typeface="+mn-lt"/>
                          <a:ea typeface="+mn-ea"/>
                          <a:cs typeface="+mn-cs"/>
                        </a:rPr>
                        <a:t>Blank</a:t>
                      </a:r>
                      <a:endParaRPr lang="en-US" sz="1600" kern="1200" dirty="0">
                        <a:solidFill>
                          <a:srgbClr val="D4EAE4"/>
                        </a:solidFill>
                        <a:effectLst/>
                        <a:latin typeface="+mn-lt"/>
                        <a:ea typeface="+mn-ea"/>
                        <a:cs typeface="+mn-cs"/>
                      </a:endParaRPr>
                    </a:p>
                  </a:txBody>
                  <a:tcPr marL="0" marR="0" marT="0" marB="0">
                    <a:solidFill>
                      <a:srgbClr val="D4EAE4"/>
                    </a:solidFill>
                  </a:tcPr>
                </a:tc>
                <a:extLst>
                  <a:ext uri="{0D108BD9-81ED-4DB2-BD59-A6C34878D82A}">
                    <a16:rowId xmlns:a16="http://schemas.microsoft.com/office/drawing/2014/main" val="10005"/>
                  </a:ext>
                </a:extLst>
              </a:tr>
              <a:tr h="244821">
                <a:tc>
                  <a:txBody>
                    <a:bodyPr/>
                    <a:lstStyle/>
                    <a:p>
                      <a:pPr marL="50800" marR="0">
                        <a:lnSpc>
                          <a:spcPct val="115000"/>
                        </a:lnSpc>
                        <a:spcBef>
                          <a:spcPts val="160"/>
                        </a:spcBef>
                        <a:spcAft>
                          <a:spcPts val="0"/>
                        </a:spcAft>
                      </a:pPr>
                      <a:r>
                        <a:rPr lang="en-US" sz="1600" dirty="0" err="1">
                          <a:effectLst/>
                        </a:rPr>
                        <a:t>EndDate</a:t>
                      </a:r>
                      <a:endParaRPr lang="en-US" sz="2000" dirty="0">
                        <a:effectLst/>
                        <a:latin typeface="Calibri"/>
                        <a:ea typeface="Calibri"/>
                        <a:cs typeface="Times New Roman"/>
                      </a:endParaRPr>
                    </a:p>
                  </a:txBody>
                  <a:tcPr marL="0" marR="0" marT="0" marB="0">
                    <a:solidFill>
                      <a:srgbClr val="D4EAE4"/>
                    </a:solidFill>
                  </a:tcPr>
                </a:tc>
                <a:tc>
                  <a:txBody>
                    <a:bodyPr/>
                    <a:lstStyle/>
                    <a:p>
                      <a:pPr marL="295275" marR="0">
                        <a:lnSpc>
                          <a:spcPct val="115000"/>
                        </a:lnSpc>
                        <a:spcBef>
                          <a:spcPts val="160"/>
                        </a:spcBef>
                        <a:spcAft>
                          <a:spcPts val="0"/>
                        </a:spcAft>
                      </a:pPr>
                      <a:r>
                        <a:rPr lang="en-US" sz="1600" dirty="0">
                          <a:effectLst/>
                        </a:rPr>
                        <a:t>Date</a:t>
                      </a:r>
                      <a:endParaRPr lang="en-US" sz="2000" dirty="0">
                        <a:effectLst/>
                        <a:latin typeface="Calibri"/>
                        <a:ea typeface="Calibri"/>
                        <a:cs typeface="Times New Roman"/>
                      </a:endParaRPr>
                    </a:p>
                  </a:txBody>
                  <a:tcPr marL="0" marR="0" marT="0" marB="0">
                    <a:solidFill>
                      <a:srgbClr val="D4EAE4"/>
                    </a:solidFill>
                  </a:tcPr>
                </a:tc>
                <a:tc>
                  <a:txBody>
                    <a:bodyPr/>
                    <a:lstStyle/>
                    <a:p>
                      <a:pPr marL="163830" marR="0">
                        <a:lnSpc>
                          <a:spcPct val="115000"/>
                        </a:lnSpc>
                        <a:spcBef>
                          <a:spcPts val="160"/>
                        </a:spcBef>
                        <a:spcAft>
                          <a:spcPts val="0"/>
                        </a:spcAft>
                      </a:pPr>
                      <a:r>
                        <a:rPr lang="en-US" sz="1600" dirty="0">
                          <a:effectLst/>
                        </a:rPr>
                        <a:t>No</a:t>
                      </a:r>
                      <a:endParaRPr lang="en-US" sz="2000" dirty="0">
                        <a:effectLst/>
                        <a:latin typeface="Calibri"/>
                        <a:ea typeface="Calibri"/>
                        <a:cs typeface="Times New Roman"/>
                      </a:endParaRPr>
                    </a:p>
                  </a:txBody>
                  <a:tcPr marL="0" marR="0" marT="0" marB="0">
                    <a:solidFill>
                      <a:srgbClr val="D4EAE4"/>
                    </a:solidFill>
                  </a:tcPr>
                </a:tc>
                <a:tc>
                  <a:txBody>
                    <a:bodyPr/>
                    <a:lstStyle/>
                    <a:p>
                      <a:pPr marL="208915" marR="0">
                        <a:lnSpc>
                          <a:spcPct val="115000"/>
                        </a:lnSpc>
                        <a:spcBef>
                          <a:spcPts val="160"/>
                        </a:spcBef>
                        <a:spcAft>
                          <a:spcPts val="0"/>
                        </a:spcAft>
                      </a:pPr>
                      <a:r>
                        <a:rPr lang="en-US" sz="1600" dirty="0">
                          <a:effectLst/>
                        </a:rPr>
                        <a:t>No</a:t>
                      </a:r>
                      <a:endParaRPr lang="en-US" sz="2000" dirty="0">
                        <a:effectLst/>
                        <a:latin typeface="Calibri"/>
                        <a:ea typeface="Calibri"/>
                        <a:cs typeface="Times New Roman"/>
                      </a:endParaRPr>
                    </a:p>
                  </a:txBody>
                  <a:tcPr marL="0" marR="0" marT="0" marB="0">
                    <a:solidFill>
                      <a:srgbClr val="D4EAE4"/>
                    </a:solidFill>
                  </a:tcPr>
                </a:tc>
                <a:tc>
                  <a:txBody>
                    <a:bodyPr/>
                    <a:lstStyle/>
                    <a:p>
                      <a:pPr marL="0" marR="0" algn="l" defTabSz="914400" rtl="0" eaLnBrk="1" latinLnBrk="0" hangingPunct="1">
                        <a:lnSpc>
                          <a:spcPct val="115000"/>
                        </a:lnSpc>
                        <a:spcBef>
                          <a:spcPts val="0"/>
                        </a:spcBef>
                        <a:spcAft>
                          <a:spcPts val="0"/>
                        </a:spcAft>
                      </a:pPr>
                      <a:r>
                        <a:rPr lang="en-US" sz="1600" kern="1200" dirty="0" smtClean="0">
                          <a:solidFill>
                            <a:srgbClr val="D4EAE4"/>
                          </a:solidFill>
                          <a:effectLst/>
                          <a:latin typeface="+mn-lt"/>
                          <a:ea typeface="+mn-ea"/>
                          <a:cs typeface="+mn-cs"/>
                        </a:rPr>
                        <a:t>Blank</a:t>
                      </a:r>
                      <a:endParaRPr lang="en-US" sz="1600" kern="1200" dirty="0">
                        <a:solidFill>
                          <a:srgbClr val="D4EAE4"/>
                        </a:solidFill>
                        <a:effectLst/>
                        <a:latin typeface="+mn-lt"/>
                        <a:ea typeface="+mn-ea"/>
                        <a:cs typeface="+mn-cs"/>
                      </a:endParaRPr>
                    </a:p>
                  </a:txBody>
                  <a:tcPr marL="0" marR="0" marT="0" marB="0">
                    <a:solidFill>
                      <a:srgbClr val="D4EAE4"/>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9505804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099"/>
            <a:ext cx="8153400" cy="619125"/>
          </a:xfrm>
        </p:spPr>
        <p:txBody>
          <a:bodyPr wrap="square" anchor="ctr">
            <a:noAutofit/>
          </a:bodyPr>
          <a:lstStyle/>
          <a:p>
            <a:r>
              <a:rPr lang="en-US" dirty="0" smtClean="0"/>
              <a:t>Figure 3.1(e</a:t>
            </a:r>
            <a:r>
              <a:rPr lang="en-US" dirty="0"/>
              <a:t>) ASSIGNMENT Table</a:t>
            </a:r>
            <a:endParaRPr lang="en-US" sz="3600" dirty="0">
              <a:latin typeface="+mj-lt"/>
            </a:endParaRPr>
          </a:p>
        </p:txBody>
      </p:sp>
      <p:graphicFrame>
        <p:nvGraphicFramePr>
          <p:cNvPr id="4" name="Table 3"/>
          <p:cNvGraphicFramePr>
            <a:graphicFrameLocks noGrp="1"/>
          </p:cNvGraphicFramePr>
          <p:nvPr>
            <p:extLst>
              <p:ext uri="{D42A27DB-BD31-4B8C-83A1-F6EECF244321}">
                <p14:modId xmlns:p14="http://schemas.microsoft.com/office/powerpoint/2010/main" val="3702206541"/>
              </p:ext>
            </p:extLst>
          </p:nvPr>
        </p:nvGraphicFramePr>
        <p:xfrm>
          <a:off x="457199" y="1447800"/>
          <a:ext cx="8153401" cy="2657222"/>
        </p:xfrm>
        <a:graphic>
          <a:graphicData uri="http://schemas.openxmlformats.org/drawingml/2006/table">
            <a:tbl>
              <a:tblPr firstRow="1" firstCol="1" bandRow="1">
                <a:tableStyleId>{2D5ABB26-0587-4C30-8999-92F81FD0307C}</a:tableStyleId>
              </a:tblPr>
              <a:tblGrid>
                <a:gridCol w="1828800">
                  <a:extLst>
                    <a:ext uri="{9D8B030D-6E8A-4147-A177-3AD203B41FA5}">
                      <a16:colId xmlns:a16="http://schemas.microsoft.com/office/drawing/2014/main" val="20000"/>
                    </a:ext>
                  </a:extLst>
                </a:gridCol>
                <a:gridCol w="1184561">
                  <a:extLst>
                    <a:ext uri="{9D8B030D-6E8A-4147-A177-3AD203B41FA5}">
                      <a16:colId xmlns:a16="http://schemas.microsoft.com/office/drawing/2014/main" val="20001"/>
                    </a:ext>
                  </a:extLst>
                </a:gridCol>
                <a:gridCol w="1637475">
                  <a:extLst>
                    <a:ext uri="{9D8B030D-6E8A-4147-A177-3AD203B41FA5}">
                      <a16:colId xmlns:a16="http://schemas.microsoft.com/office/drawing/2014/main" val="20002"/>
                    </a:ext>
                  </a:extLst>
                </a:gridCol>
                <a:gridCol w="1218763">
                  <a:extLst>
                    <a:ext uri="{9D8B030D-6E8A-4147-A177-3AD203B41FA5}">
                      <a16:colId xmlns:a16="http://schemas.microsoft.com/office/drawing/2014/main" val="20003"/>
                    </a:ext>
                  </a:extLst>
                </a:gridCol>
                <a:gridCol w="2283802">
                  <a:extLst>
                    <a:ext uri="{9D8B030D-6E8A-4147-A177-3AD203B41FA5}">
                      <a16:colId xmlns:a16="http://schemas.microsoft.com/office/drawing/2014/main" val="20004"/>
                    </a:ext>
                  </a:extLst>
                </a:gridCol>
              </a:tblGrid>
              <a:tr h="338710">
                <a:tc>
                  <a:txBody>
                    <a:bodyPr/>
                    <a:lstStyle/>
                    <a:p>
                      <a:pPr marL="0" marR="0">
                        <a:lnSpc>
                          <a:spcPct val="115000"/>
                        </a:lnSpc>
                        <a:spcBef>
                          <a:spcPts val="210"/>
                        </a:spcBef>
                        <a:spcAft>
                          <a:spcPts val="0"/>
                        </a:spcAft>
                      </a:pPr>
                      <a:r>
                        <a:rPr lang="en-US" sz="1600" b="1" dirty="0">
                          <a:solidFill>
                            <a:schemeClr val="bg1"/>
                          </a:solidFill>
                          <a:effectLst/>
                        </a:rPr>
                        <a:t>Column</a:t>
                      </a:r>
                      <a:r>
                        <a:rPr lang="en-US" sz="1600" b="1" spc="10" dirty="0">
                          <a:solidFill>
                            <a:schemeClr val="bg1"/>
                          </a:solidFill>
                          <a:effectLst/>
                        </a:rPr>
                        <a:t> </a:t>
                      </a:r>
                      <a:r>
                        <a:rPr lang="en-US" sz="1600" b="1" dirty="0">
                          <a:solidFill>
                            <a:schemeClr val="bg1"/>
                          </a:solidFill>
                          <a:effectLst/>
                        </a:rPr>
                        <a:t>Name</a:t>
                      </a:r>
                      <a:endParaRPr lang="en-US" sz="2000" b="1" dirty="0">
                        <a:solidFill>
                          <a:schemeClr val="bg1"/>
                        </a:solidFill>
                        <a:effectLst/>
                        <a:latin typeface="Calibri"/>
                        <a:ea typeface="Calibri"/>
                        <a:cs typeface="Times New Roman"/>
                      </a:endParaRPr>
                    </a:p>
                  </a:txBody>
                  <a:tcPr marL="68580" marR="68580" marT="0" marB="0">
                    <a:solidFill>
                      <a:srgbClr val="007FA3"/>
                    </a:solidFill>
                  </a:tcPr>
                </a:tc>
                <a:tc>
                  <a:txBody>
                    <a:bodyPr/>
                    <a:lstStyle/>
                    <a:p>
                      <a:pPr marL="0" marR="0">
                        <a:lnSpc>
                          <a:spcPct val="115000"/>
                        </a:lnSpc>
                        <a:spcBef>
                          <a:spcPts val="210"/>
                        </a:spcBef>
                        <a:spcAft>
                          <a:spcPts val="0"/>
                        </a:spcAft>
                      </a:pPr>
                      <a:r>
                        <a:rPr lang="en-US" sz="1600" b="1" spc="-90" dirty="0">
                          <a:solidFill>
                            <a:schemeClr val="bg1"/>
                          </a:solidFill>
                          <a:effectLst/>
                        </a:rPr>
                        <a:t>T</a:t>
                      </a:r>
                      <a:r>
                        <a:rPr lang="en-US" sz="1600" b="1" dirty="0">
                          <a:solidFill>
                            <a:schemeClr val="bg1"/>
                          </a:solidFill>
                          <a:effectLst/>
                        </a:rPr>
                        <a:t>ype</a:t>
                      </a:r>
                      <a:endParaRPr lang="en-US" sz="2000" b="1" dirty="0">
                        <a:solidFill>
                          <a:schemeClr val="bg1"/>
                        </a:solidFill>
                        <a:effectLst/>
                        <a:latin typeface="Calibri"/>
                        <a:ea typeface="Calibri"/>
                        <a:cs typeface="Times New Roman"/>
                      </a:endParaRPr>
                    </a:p>
                  </a:txBody>
                  <a:tcPr marL="68580" marR="68580" marT="0" marB="0">
                    <a:solidFill>
                      <a:srgbClr val="007FA3"/>
                    </a:solidFill>
                  </a:tcPr>
                </a:tc>
                <a:tc>
                  <a:txBody>
                    <a:bodyPr/>
                    <a:lstStyle/>
                    <a:p>
                      <a:pPr marL="0" marR="0">
                        <a:lnSpc>
                          <a:spcPct val="115000"/>
                        </a:lnSpc>
                        <a:spcBef>
                          <a:spcPts val="210"/>
                        </a:spcBef>
                        <a:spcAft>
                          <a:spcPts val="0"/>
                        </a:spcAft>
                      </a:pPr>
                      <a:r>
                        <a:rPr lang="en-US" sz="1600" b="1" dirty="0">
                          <a:solidFill>
                            <a:schemeClr val="bg1"/>
                          </a:solidFill>
                          <a:effectLst/>
                        </a:rPr>
                        <a:t>Key</a:t>
                      </a:r>
                      <a:endParaRPr lang="en-US" sz="2000" b="1" dirty="0">
                        <a:solidFill>
                          <a:schemeClr val="bg1"/>
                        </a:solidFill>
                        <a:effectLst/>
                        <a:latin typeface="Calibri"/>
                        <a:ea typeface="Calibri"/>
                        <a:cs typeface="Times New Roman"/>
                      </a:endParaRPr>
                    </a:p>
                  </a:txBody>
                  <a:tcPr marL="68580" marR="68580" marT="0" marB="0">
                    <a:solidFill>
                      <a:srgbClr val="007FA3"/>
                    </a:solidFill>
                  </a:tcPr>
                </a:tc>
                <a:tc>
                  <a:txBody>
                    <a:bodyPr/>
                    <a:lstStyle/>
                    <a:p>
                      <a:pPr marL="0" marR="0">
                        <a:lnSpc>
                          <a:spcPct val="115000"/>
                        </a:lnSpc>
                        <a:spcBef>
                          <a:spcPts val="210"/>
                        </a:spcBef>
                        <a:spcAft>
                          <a:spcPts val="0"/>
                        </a:spcAft>
                      </a:pPr>
                      <a:r>
                        <a:rPr lang="en-US" sz="1600" b="1" dirty="0">
                          <a:solidFill>
                            <a:schemeClr val="bg1"/>
                          </a:solidFill>
                          <a:effectLst/>
                        </a:rPr>
                        <a:t>Required</a:t>
                      </a:r>
                      <a:endParaRPr lang="en-US" sz="2000" b="1" dirty="0">
                        <a:solidFill>
                          <a:schemeClr val="bg1"/>
                        </a:solidFill>
                        <a:effectLst/>
                        <a:latin typeface="Calibri"/>
                        <a:ea typeface="Calibri"/>
                        <a:cs typeface="Times New Roman"/>
                      </a:endParaRPr>
                    </a:p>
                  </a:txBody>
                  <a:tcPr marL="68580" marR="68580" marT="0" marB="0">
                    <a:solidFill>
                      <a:srgbClr val="007FA3"/>
                    </a:solidFill>
                  </a:tcPr>
                </a:tc>
                <a:tc>
                  <a:txBody>
                    <a:bodyPr/>
                    <a:lstStyle/>
                    <a:p>
                      <a:pPr marL="0" marR="0">
                        <a:lnSpc>
                          <a:spcPct val="115000"/>
                        </a:lnSpc>
                        <a:spcBef>
                          <a:spcPts val="210"/>
                        </a:spcBef>
                        <a:spcAft>
                          <a:spcPts val="0"/>
                        </a:spcAft>
                      </a:pPr>
                      <a:r>
                        <a:rPr lang="en-US" sz="1600" b="1" dirty="0">
                          <a:solidFill>
                            <a:schemeClr val="bg1"/>
                          </a:solidFill>
                          <a:effectLst/>
                        </a:rPr>
                        <a:t>Remarks</a:t>
                      </a:r>
                      <a:endParaRPr lang="en-US" sz="2000" b="1" dirty="0">
                        <a:solidFill>
                          <a:schemeClr val="bg1"/>
                        </a:solidFill>
                        <a:effectLst/>
                        <a:latin typeface="Calibri"/>
                        <a:ea typeface="Calibri"/>
                        <a:cs typeface="Times New Roman"/>
                      </a:endParaRPr>
                    </a:p>
                  </a:txBody>
                  <a:tcPr marL="68580" marR="68580" marT="0" marB="0">
                    <a:solidFill>
                      <a:srgbClr val="007FA3"/>
                    </a:solidFill>
                  </a:tcPr>
                </a:tc>
                <a:extLst>
                  <a:ext uri="{0D108BD9-81ED-4DB2-BD59-A6C34878D82A}">
                    <a16:rowId xmlns:a16="http://schemas.microsoft.com/office/drawing/2014/main" val="10000"/>
                  </a:ext>
                </a:extLst>
              </a:tr>
              <a:tr h="685800">
                <a:tc>
                  <a:txBody>
                    <a:bodyPr/>
                    <a:lstStyle/>
                    <a:p>
                      <a:pPr marL="0" marR="0">
                        <a:lnSpc>
                          <a:spcPct val="115000"/>
                        </a:lnSpc>
                        <a:spcBef>
                          <a:spcPts val="235"/>
                        </a:spcBef>
                        <a:spcAft>
                          <a:spcPts val="0"/>
                        </a:spcAft>
                      </a:pPr>
                      <a:r>
                        <a:rPr lang="en-US" sz="1600" dirty="0" err="1">
                          <a:effectLst/>
                        </a:rPr>
                        <a:t>ProjectID</a:t>
                      </a:r>
                      <a:endParaRPr lang="en-US" sz="2000" dirty="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235"/>
                        </a:spcBef>
                        <a:spcAft>
                          <a:spcPts val="0"/>
                        </a:spcAft>
                      </a:pPr>
                      <a:r>
                        <a:rPr lang="en-US" sz="1600" dirty="0">
                          <a:effectLst/>
                        </a:rPr>
                        <a:t>Number</a:t>
                      </a:r>
                      <a:endParaRPr lang="en-US" sz="2000" dirty="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235"/>
                        </a:spcBef>
                        <a:spcAft>
                          <a:spcPts val="0"/>
                        </a:spcAft>
                      </a:pPr>
                      <a:r>
                        <a:rPr lang="en-US" sz="1600" dirty="0">
                          <a:effectLst/>
                        </a:rPr>
                        <a:t>Primary</a:t>
                      </a:r>
                      <a:r>
                        <a:rPr lang="en-US" sz="1600" spc="65" dirty="0">
                          <a:effectLst/>
                        </a:rPr>
                        <a:t> </a:t>
                      </a:r>
                      <a:r>
                        <a:rPr lang="en-US" sz="1600" dirty="0">
                          <a:effectLst/>
                        </a:rPr>
                        <a:t>Ke</a:t>
                      </a:r>
                      <a:r>
                        <a:rPr lang="en-US" sz="1600" spc="-90" dirty="0">
                          <a:effectLst/>
                        </a:rPr>
                        <a:t>y</a:t>
                      </a:r>
                      <a:r>
                        <a:rPr lang="en-US" sz="1600" dirty="0">
                          <a:effectLst/>
                        </a:rPr>
                        <a:t>,</a:t>
                      </a:r>
                      <a:r>
                        <a:rPr lang="en-US" sz="1600" spc="-65" dirty="0">
                          <a:effectLst/>
                        </a:rPr>
                        <a:t> </a:t>
                      </a:r>
                      <a:r>
                        <a:rPr lang="en-US" sz="1600" dirty="0">
                          <a:effectLst/>
                        </a:rPr>
                        <a:t>Foreign</a:t>
                      </a:r>
                      <a:r>
                        <a:rPr lang="en-US" sz="1600" spc="95" dirty="0">
                          <a:effectLst/>
                        </a:rPr>
                        <a:t> </a:t>
                      </a:r>
                      <a:r>
                        <a:rPr lang="en-US" sz="1600" dirty="0">
                          <a:effectLst/>
                        </a:rPr>
                        <a:t>Key</a:t>
                      </a:r>
                      <a:endParaRPr lang="en-US" sz="2000" dirty="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235"/>
                        </a:spcBef>
                        <a:spcAft>
                          <a:spcPts val="0"/>
                        </a:spcAft>
                      </a:pPr>
                      <a:r>
                        <a:rPr lang="en-US" sz="1600" spc="-75" dirty="0">
                          <a:effectLst/>
                        </a:rPr>
                        <a:t>Y</a:t>
                      </a:r>
                      <a:r>
                        <a:rPr lang="en-US" sz="1600" dirty="0">
                          <a:effectLst/>
                        </a:rPr>
                        <a:t>es</a:t>
                      </a:r>
                      <a:endParaRPr lang="en-US" sz="2000" dirty="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235"/>
                        </a:spcBef>
                        <a:spcAft>
                          <a:spcPts val="0"/>
                        </a:spcAft>
                      </a:pPr>
                      <a:r>
                        <a:rPr lang="en-US" sz="1600" dirty="0">
                          <a:effectLst/>
                        </a:rPr>
                        <a:t>Long</a:t>
                      </a:r>
                      <a:r>
                        <a:rPr lang="en-US" sz="1600" spc="40" dirty="0">
                          <a:effectLst/>
                        </a:rPr>
                        <a:t> </a:t>
                      </a:r>
                      <a:r>
                        <a:rPr lang="en-US" sz="1600" dirty="0" smtClean="0">
                          <a:effectLst/>
                        </a:rPr>
                        <a:t>Integer</a:t>
                      </a:r>
                    </a:p>
                    <a:p>
                      <a:pPr marL="0" marR="0">
                        <a:lnSpc>
                          <a:spcPct val="115000"/>
                        </a:lnSpc>
                        <a:spcBef>
                          <a:spcPts val="235"/>
                        </a:spcBef>
                        <a:spcAft>
                          <a:spcPts val="0"/>
                        </a:spcAft>
                      </a:pPr>
                      <a:r>
                        <a:rPr lang="en-US" sz="1600" dirty="0" smtClean="0">
                          <a:effectLst/>
                        </a:rPr>
                        <a:t>Links</a:t>
                      </a:r>
                      <a:r>
                        <a:rPr lang="en-US" sz="1600" spc="25" dirty="0" smtClean="0">
                          <a:effectLst/>
                        </a:rPr>
                        <a:t> </a:t>
                      </a:r>
                      <a:r>
                        <a:rPr lang="en-US" sz="1600" dirty="0">
                          <a:effectLst/>
                        </a:rPr>
                        <a:t>to</a:t>
                      </a:r>
                      <a:r>
                        <a:rPr lang="en-US" sz="1600" spc="55" dirty="0">
                          <a:effectLst/>
                        </a:rPr>
                        <a:t> </a:t>
                      </a:r>
                      <a:r>
                        <a:rPr lang="en-US" sz="1600" dirty="0" err="1">
                          <a:effectLst/>
                        </a:rPr>
                        <a:t>ProjectID</a:t>
                      </a:r>
                      <a:r>
                        <a:rPr lang="en-US" sz="1600" spc="195" dirty="0">
                          <a:effectLst/>
                        </a:rPr>
                        <a:t> </a:t>
                      </a:r>
                      <a:r>
                        <a:rPr lang="en-US" sz="1600" dirty="0">
                          <a:effectLst/>
                        </a:rPr>
                        <a:t>in PROJECT</a:t>
                      </a:r>
                      <a:endParaRPr lang="en-US" sz="2000" dirty="0">
                        <a:effectLst/>
                        <a:latin typeface="Calibri"/>
                        <a:ea typeface="Calibri"/>
                        <a:cs typeface="Times New Roman"/>
                      </a:endParaRPr>
                    </a:p>
                  </a:txBody>
                  <a:tcPr marL="68580" marR="68580" marT="0" marB="0">
                    <a:solidFill>
                      <a:srgbClr val="D4EAE4"/>
                    </a:solidFill>
                  </a:tcPr>
                </a:tc>
                <a:extLst>
                  <a:ext uri="{0D108BD9-81ED-4DB2-BD59-A6C34878D82A}">
                    <a16:rowId xmlns:a16="http://schemas.microsoft.com/office/drawing/2014/main" val="10001"/>
                  </a:ext>
                </a:extLst>
              </a:tr>
              <a:tr h="914400">
                <a:tc>
                  <a:txBody>
                    <a:bodyPr/>
                    <a:lstStyle/>
                    <a:p>
                      <a:pPr marL="0" marR="0">
                        <a:lnSpc>
                          <a:spcPct val="115000"/>
                        </a:lnSpc>
                        <a:spcBef>
                          <a:spcPts val="160"/>
                        </a:spcBef>
                        <a:spcAft>
                          <a:spcPts val="0"/>
                        </a:spcAft>
                      </a:pPr>
                      <a:r>
                        <a:rPr lang="en-US" sz="1600" dirty="0" err="1">
                          <a:effectLst/>
                        </a:rPr>
                        <a:t>EmployeeNumber</a:t>
                      </a:r>
                      <a:endParaRPr lang="en-US" sz="2000" dirty="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160"/>
                        </a:spcBef>
                        <a:spcAft>
                          <a:spcPts val="0"/>
                        </a:spcAft>
                      </a:pPr>
                      <a:r>
                        <a:rPr lang="en-US" sz="1600">
                          <a:effectLst/>
                        </a:rPr>
                        <a:t>Number</a:t>
                      </a:r>
                      <a:endParaRPr lang="en-US" sz="200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160"/>
                        </a:spcBef>
                        <a:spcAft>
                          <a:spcPts val="0"/>
                        </a:spcAft>
                      </a:pPr>
                      <a:r>
                        <a:rPr lang="en-US" sz="1600" dirty="0">
                          <a:effectLst/>
                        </a:rPr>
                        <a:t>Primary</a:t>
                      </a:r>
                      <a:r>
                        <a:rPr lang="en-US" sz="1600" spc="65" dirty="0">
                          <a:effectLst/>
                        </a:rPr>
                        <a:t> </a:t>
                      </a:r>
                      <a:r>
                        <a:rPr lang="en-US" sz="1600" dirty="0">
                          <a:effectLst/>
                        </a:rPr>
                        <a:t>Ke</a:t>
                      </a:r>
                      <a:r>
                        <a:rPr lang="en-US" sz="1600" spc="-90" dirty="0">
                          <a:effectLst/>
                        </a:rPr>
                        <a:t>y</a:t>
                      </a:r>
                      <a:r>
                        <a:rPr lang="en-US" sz="1600" dirty="0">
                          <a:effectLst/>
                        </a:rPr>
                        <a:t>,</a:t>
                      </a:r>
                      <a:r>
                        <a:rPr lang="en-US" sz="1600" spc="-65" dirty="0">
                          <a:effectLst/>
                        </a:rPr>
                        <a:t> </a:t>
                      </a:r>
                      <a:r>
                        <a:rPr lang="en-US" sz="1600" dirty="0">
                          <a:effectLst/>
                        </a:rPr>
                        <a:t>Foreign</a:t>
                      </a:r>
                      <a:r>
                        <a:rPr lang="en-US" sz="1600" spc="95" dirty="0">
                          <a:effectLst/>
                        </a:rPr>
                        <a:t> </a:t>
                      </a:r>
                      <a:r>
                        <a:rPr lang="en-US" sz="1600" dirty="0">
                          <a:effectLst/>
                        </a:rPr>
                        <a:t>Key</a:t>
                      </a:r>
                      <a:endParaRPr lang="en-US" sz="2000" dirty="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160"/>
                        </a:spcBef>
                        <a:spcAft>
                          <a:spcPts val="0"/>
                        </a:spcAft>
                      </a:pPr>
                      <a:r>
                        <a:rPr lang="en-US" sz="1600" spc="-75">
                          <a:effectLst/>
                        </a:rPr>
                        <a:t>Y</a:t>
                      </a:r>
                      <a:r>
                        <a:rPr lang="en-US" sz="1600">
                          <a:effectLst/>
                        </a:rPr>
                        <a:t>es</a:t>
                      </a:r>
                      <a:endParaRPr lang="en-US" sz="200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160"/>
                        </a:spcBef>
                        <a:spcAft>
                          <a:spcPts val="0"/>
                        </a:spcAft>
                      </a:pPr>
                      <a:r>
                        <a:rPr lang="en-US" sz="1600" dirty="0">
                          <a:effectLst/>
                        </a:rPr>
                        <a:t>Long</a:t>
                      </a:r>
                      <a:r>
                        <a:rPr lang="en-US" sz="1600" spc="40" dirty="0">
                          <a:effectLst/>
                        </a:rPr>
                        <a:t> </a:t>
                      </a:r>
                      <a:r>
                        <a:rPr lang="en-US" sz="1600" dirty="0" smtClean="0">
                          <a:effectLst/>
                        </a:rPr>
                        <a:t>Integer</a:t>
                      </a:r>
                    </a:p>
                    <a:p>
                      <a:pPr marL="0" marR="0">
                        <a:lnSpc>
                          <a:spcPct val="115000"/>
                        </a:lnSpc>
                        <a:spcBef>
                          <a:spcPts val="160"/>
                        </a:spcBef>
                        <a:spcAft>
                          <a:spcPts val="0"/>
                        </a:spcAft>
                      </a:pPr>
                      <a:r>
                        <a:rPr lang="en-US" sz="1600" dirty="0" smtClean="0">
                          <a:effectLst/>
                        </a:rPr>
                        <a:t>Links</a:t>
                      </a:r>
                      <a:r>
                        <a:rPr lang="en-US" sz="1600" spc="25" dirty="0" smtClean="0">
                          <a:effectLst/>
                        </a:rPr>
                        <a:t> </a:t>
                      </a:r>
                      <a:r>
                        <a:rPr lang="en-US" sz="1600" dirty="0">
                          <a:effectLst/>
                        </a:rPr>
                        <a:t>to</a:t>
                      </a:r>
                      <a:r>
                        <a:rPr lang="en-US" sz="1600" spc="55" dirty="0">
                          <a:effectLst/>
                        </a:rPr>
                        <a:t> </a:t>
                      </a:r>
                      <a:r>
                        <a:rPr lang="en-US" sz="1600" dirty="0" err="1">
                          <a:effectLst/>
                        </a:rPr>
                        <a:t>EmployeeNumber</a:t>
                      </a:r>
                      <a:r>
                        <a:rPr lang="en-US" sz="1600" spc="225" dirty="0">
                          <a:effectLst/>
                        </a:rPr>
                        <a:t> </a:t>
                      </a:r>
                      <a:r>
                        <a:rPr lang="en-US" sz="1600" dirty="0">
                          <a:effectLst/>
                        </a:rPr>
                        <a:t>in</a:t>
                      </a:r>
                      <a:r>
                        <a:rPr lang="en-US" sz="1600" spc="15" dirty="0">
                          <a:effectLst/>
                        </a:rPr>
                        <a:t> </a:t>
                      </a:r>
                      <a:r>
                        <a:rPr lang="en-US" sz="1600" dirty="0">
                          <a:effectLst/>
                        </a:rPr>
                        <a:t>EMPLOYEE</a:t>
                      </a:r>
                      <a:endParaRPr lang="en-US" sz="2000" dirty="0">
                        <a:effectLst/>
                        <a:latin typeface="Calibri"/>
                        <a:ea typeface="Calibri"/>
                        <a:cs typeface="Times New Roman"/>
                      </a:endParaRPr>
                    </a:p>
                  </a:txBody>
                  <a:tcPr marL="68580" marR="68580" marT="0" marB="0">
                    <a:solidFill>
                      <a:srgbClr val="D4EAE4"/>
                    </a:solidFill>
                  </a:tcPr>
                </a:tc>
                <a:extLst>
                  <a:ext uri="{0D108BD9-81ED-4DB2-BD59-A6C34878D82A}">
                    <a16:rowId xmlns:a16="http://schemas.microsoft.com/office/drawing/2014/main" val="10002"/>
                  </a:ext>
                </a:extLst>
              </a:tr>
              <a:tr h="304800">
                <a:tc>
                  <a:txBody>
                    <a:bodyPr/>
                    <a:lstStyle/>
                    <a:p>
                      <a:pPr marL="0" marR="0">
                        <a:lnSpc>
                          <a:spcPct val="115000"/>
                        </a:lnSpc>
                        <a:spcBef>
                          <a:spcPts val="160"/>
                        </a:spcBef>
                        <a:spcAft>
                          <a:spcPts val="0"/>
                        </a:spcAft>
                      </a:pPr>
                      <a:r>
                        <a:rPr lang="en-US" sz="1600">
                          <a:effectLst/>
                        </a:rPr>
                        <a:t>Hours</a:t>
                      </a:r>
                      <a:r>
                        <a:rPr lang="en-US" sz="1600" spc="-75">
                          <a:effectLst/>
                        </a:rPr>
                        <a:t>W</a:t>
                      </a:r>
                      <a:r>
                        <a:rPr lang="en-US" sz="1600">
                          <a:effectLst/>
                        </a:rPr>
                        <a:t>orked</a:t>
                      </a:r>
                      <a:endParaRPr lang="en-US" sz="200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160"/>
                        </a:spcBef>
                        <a:spcAft>
                          <a:spcPts val="0"/>
                        </a:spcAft>
                      </a:pPr>
                      <a:r>
                        <a:rPr lang="en-US" sz="1600">
                          <a:effectLst/>
                        </a:rPr>
                        <a:t>Number</a:t>
                      </a:r>
                      <a:endParaRPr lang="en-US" sz="200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160"/>
                        </a:spcBef>
                        <a:spcAft>
                          <a:spcPts val="0"/>
                        </a:spcAft>
                      </a:pPr>
                      <a:r>
                        <a:rPr lang="en-US" sz="1600" dirty="0">
                          <a:effectLst/>
                        </a:rPr>
                        <a:t>No</a:t>
                      </a:r>
                      <a:endParaRPr lang="en-US" sz="2000" dirty="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160"/>
                        </a:spcBef>
                        <a:spcAft>
                          <a:spcPts val="0"/>
                        </a:spcAft>
                      </a:pPr>
                      <a:r>
                        <a:rPr lang="en-US" sz="1600">
                          <a:effectLst/>
                        </a:rPr>
                        <a:t>No</a:t>
                      </a:r>
                      <a:endParaRPr lang="en-US" sz="200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160"/>
                        </a:spcBef>
                        <a:spcAft>
                          <a:spcPts val="0"/>
                        </a:spcAft>
                      </a:pPr>
                      <a:r>
                        <a:rPr lang="en-US" sz="1600" dirty="0">
                          <a:effectLst/>
                        </a:rPr>
                        <a:t>Double</a:t>
                      </a:r>
                      <a:endParaRPr lang="en-US" sz="2000" dirty="0">
                        <a:effectLst/>
                        <a:latin typeface="Calibri"/>
                        <a:ea typeface="Calibri"/>
                        <a:cs typeface="Times New Roman"/>
                      </a:endParaRPr>
                    </a:p>
                  </a:txBody>
                  <a:tcPr marL="68580" marR="68580" marT="0" marB="0">
                    <a:solidFill>
                      <a:srgbClr val="D4EAE4"/>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4842105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4775"/>
            <a:ext cx="8153400" cy="523220"/>
          </a:xfrm>
        </p:spPr>
        <p:txBody>
          <a:bodyPr wrap="square" anchor="ctr">
            <a:spAutoFit/>
          </a:bodyPr>
          <a:lstStyle/>
          <a:p>
            <a:r>
              <a:rPr lang="en-US" dirty="0" smtClean="0">
                <a:latin typeface="+mj-lt"/>
              </a:rPr>
              <a:t>Figure 3.2(a) </a:t>
            </a:r>
            <a:r>
              <a:rPr lang="en-US" dirty="0">
                <a:latin typeface="+mj-lt"/>
              </a:rPr>
              <a:t>DEPARTMENT Table</a:t>
            </a:r>
            <a:endParaRPr lang="en-US" sz="3600" dirty="0">
              <a:latin typeface="+mj-lt"/>
            </a:endParaRPr>
          </a:p>
        </p:txBody>
      </p:sp>
      <p:sp>
        <p:nvSpPr>
          <p:cNvPr id="15" name="Content Placeholder 14"/>
          <p:cNvSpPr>
            <a:spLocks noGrp="1"/>
          </p:cNvSpPr>
          <p:nvPr>
            <p:ph idx="1"/>
          </p:nvPr>
        </p:nvSpPr>
        <p:spPr>
          <a:xfrm>
            <a:off x="457200" y="762000"/>
            <a:ext cx="8153400" cy="369332"/>
          </a:xfrm>
        </p:spPr>
        <p:txBody>
          <a:bodyPr>
            <a:spAutoFit/>
          </a:bodyPr>
          <a:lstStyle/>
          <a:p>
            <a:pPr marL="0" indent="0">
              <a:buNone/>
            </a:pPr>
            <a:r>
              <a:rPr lang="en-US" sz="2400" dirty="0"/>
              <a:t>Sample Data for the WP Database</a:t>
            </a:r>
          </a:p>
        </p:txBody>
      </p:sp>
      <p:graphicFrame>
        <p:nvGraphicFramePr>
          <p:cNvPr id="17" name="Table 16"/>
          <p:cNvGraphicFramePr>
            <a:graphicFrameLocks noGrp="1"/>
          </p:cNvGraphicFramePr>
          <p:nvPr>
            <p:extLst>
              <p:ext uri="{D42A27DB-BD31-4B8C-83A1-F6EECF244321}">
                <p14:modId xmlns:p14="http://schemas.microsoft.com/office/powerpoint/2010/main" val="558390151"/>
              </p:ext>
            </p:extLst>
          </p:nvPr>
        </p:nvGraphicFramePr>
        <p:xfrm>
          <a:off x="476250" y="1466850"/>
          <a:ext cx="8124825" cy="4076700"/>
        </p:xfrm>
        <a:graphic>
          <a:graphicData uri="http://schemas.openxmlformats.org/drawingml/2006/table">
            <a:tbl>
              <a:tblPr firstRow="1">
                <a:tableStyleId>{2D5ABB26-0587-4C30-8999-92F81FD0307C}</a:tableStyleId>
              </a:tblPr>
              <a:tblGrid>
                <a:gridCol w="2660651">
                  <a:extLst>
                    <a:ext uri="{9D8B030D-6E8A-4147-A177-3AD203B41FA5}">
                      <a16:colId xmlns:a16="http://schemas.microsoft.com/office/drawing/2014/main" val="20000"/>
                    </a:ext>
                  </a:extLst>
                </a:gridCol>
                <a:gridCol w="1617417">
                  <a:extLst>
                    <a:ext uri="{9D8B030D-6E8A-4147-A177-3AD203B41FA5}">
                      <a16:colId xmlns:a16="http://schemas.microsoft.com/office/drawing/2014/main" val="20001"/>
                    </a:ext>
                  </a:extLst>
                </a:gridCol>
                <a:gridCol w="1801623">
                  <a:extLst>
                    <a:ext uri="{9D8B030D-6E8A-4147-A177-3AD203B41FA5}">
                      <a16:colId xmlns:a16="http://schemas.microsoft.com/office/drawing/2014/main" val="20002"/>
                    </a:ext>
                  </a:extLst>
                </a:gridCol>
                <a:gridCol w="2045134">
                  <a:extLst>
                    <a:ext uri="{9D8B030D-6E8A-4147-A177-3AD203B41FA5}">
                      <a16:colId xmlns:a16="http://schemas.microsoft.com/office/drawing/2014/main" val="20003"/>
                    </a:ext>
                  </a:extLst>
                </a:gridCol>
              </a:tblGrid>
              <a:tr h="304800">
                <a:tc>
                  <a:txBody>
                    <a:bodyPr/>
                    <a:lstStyle/>
                    <a:p>
                      <a:pPr marL="50800" marR="0">
                        <a:lnSpc>
                          <a:spcPct val="115000"/>
                        </a:lnSpc>
                        <a:spcBef>
                          <a:spcPts val="210"/>
                        </a:spcBef>
                        <a:spcAft>
                          <a:spcPts val="0"/>
                        </a:spcAft>
                      </a:pPr>
                      <a:r>
                        <a:rPr lang="en-US" sz="1400" b="1" dirty="0" err="1">
                          <a:solidFill>
                            <a:schemeClr val="bg1"/>
                          </a:solidFill>
                          <a:effectLst/>
                        </a:rPr>
                        <a:t>DepartmentName</a:t>
                      </a:r>
                      <a:endParaRPr lang="en-US" sz="1800" b="1" dirty="0">
                        <a:solidFill>
                          <a:schemeClr val="bg1"/>
                        </a:solidFill>
                        <a:effectLst/>
                        <a:latin typeface="Calibri"/>
                        <a:ea typeface="Calibri"/>
                        <a:cs typeface="Times New Roman"/>
                      </a:endParaRPr>
                    </a:p>
                  </a:txBody>
                  <a:tcPr marL="0" marR="0" marT="0" marB="0">
                    <a:solidFill>
                      <a:schemeClr val="bg2"/>
                    </a:solidFill>
                  </a:tcPr>
                </a:tc>
                <a:tc>
                  <a:txBody>
                    <a:bodyPr/>
                    <a:lstStyle/>
                    <a:p>
                      <a:pPr marL="131445" marR="0">
                        <a:lnSpc>
                          <a:spcPct val="115000"/>
                        </a:lnSpc>
                        <a:spcBef>
                          <a:spcPts val="210"/>
                        </a:spcBef>
                        <a:spcAft>
                          <a:spcPts val="0"/>
                        </a:spcAft>
                      </a:pPr>
                      <a:r>
                        <a:rPr lang="en-US" sz="1400" b="1" dirty="0" err="1">
                          <a:solidFill>
                            <a:schemeClr val="bg1"/>
                          </a:solidFill>
                          <a:effectLst/>
                        </a:rPr>
                        <a:t>BudgetCode</a:t>
                      </a:r>
                      <a:endParaRPr lang="en-US" sz="1800" b="1" dirty="0">
                        <a:solidFill>
                          <a:schemeClr val="bg1"/>
                        </a:solidFill>
                        <a:effectLst/>
                        <a:latin typeface="Calibri"/>
                        <a:ea typeface="Calibri"/>
                        <a:cs typeface="Times New Roman"/>
                      </a:endParaRPr>
                    </a:p>
                  </a:txBody>
                  <a:tcPr marL="0" marR="0" marT="0" marB="0">
                    <a:solidFill>
                      <a:schemeClr val="bg2"/>
                    </a:solidFill>
                  </a:tcPr>
                </a:tc>
                <a:tc>
                  <a:txBody>
                    <a:bodyPr/>
                    <a:lstStyle/>
                    <a:p>
                      <a:pPr marL="390525" marR="0">
                        <a:lnSpc>
                          <a:spcPct val="115000"/>
                        </a:lnSpc>
                        <a:spcBef>
                          <a:spcPts val="210"/>
                        </a:spcBef>
                        <a:spcAft>
                          <a:spcPts val="0"/>
                        </a:spcAft>
                      </a:pPr>
                      <a:r>
                        <a:rPr lang="en-US" sz="1400" b="1" dirty="0" err="1">
                          <a:solidFill>
                            <a:schemeClr val="bg1"/>
                          </a:solidFill>
                          <a:effectLst/>
                        </a:rPr>
                        <a:t>OfficeNumber</a:t>
                      </a:r>
                      <a:endParaRPr lang="en-US" sz="1800" b="1" dirty="0">
                        <a:solidFill>
                          <a:schemeClr val="bg1"/>
                        </a:solidFill>
                        <a:effectLst/>
                        <a:latin typeface="Calibri"/>
                        <a:ea typeface="Calibri"/>
                        <a:cs typeface="Times New Roman"/>
                      </a:endParaRPr>
                    </a:p>
                  </a:txBody>
                  <a:tcPr marL="0" marR="0" marT="0" marB="0">
                    <a:solidFill>
                      <a:schemeClr val="bg2"/>
                    </a:solidFill>
                  </a:tcPr>
                </a:tc>
                <a:tc>
                  <a:txBody>
                    <a:bodyPr/>
                    <a:lstStyle/>
                    <a:p>
                      <a:pPr marL="332740" marR="0">
                        <a:lnSpc>
                          <a:spcPct val="115000"/>
                        </a:lnSpc>
                        <a:spcBef>
                          <a:spcPts val="210"/>
                        </a:spcBef>
                        <a:spcAft>
                          <a:spcPts val="0"/>
                        </a:spcAft>
                      </a:pPr>
                      <a:r>
                        <a:rPr lang="en-US" sz="1400" b="1" dirty="0" err="1">
                          <a:solidFill>
                            <a:schemeClr val="bg1"/>
                          </a:solidFill>
                          <a:effectLst/>
                        </a:rPr>
                        <a:t>DepartmentPhone</a:t>
                      </a:r>
                      <a:endParaRPr lang="en-US" sz="1800" b="1" dirty="0">
                        <a:solidFill>
                          <a:schemeClr val="bg1"/>
                        </a:solidFill>
                        <a:effectLst/>
                        <a:latin typeface="Calibri"/>
                        <a:ea typeface="Calibri"/>
                        <a:cs typeface="Times New Roman"/>
                      </a:endParaRPr>
                    </a:p>
                  </a:txBody>
                  <a:tcPr marL="0" marR="0" marT="0" marB="0">
                    <a:solidFill>
                      <a:schemeClr val="bg2"/>
                    </a:solidFill>
                  </a:tcPr>
                </a:tc>
                <a:extLst>
                  <a:ext uri="{0D108BD9-81ED-4DB2-BD59-A6C34878D82A}">
                    <a16:rowId xmlns:a16="http://schemas.microsoft.com/office/drawing/2014/main" val="10000"/>
                  </a:ext>
                </a:extLst>
              </a:tr>
              <a:tr h="419100">
                <a:tc>
                  <a:txBody>
                    <a:bodyPr/>
                    <a:lstStyle/>
                    <a:p>
                      <a:pPr marL="50800" marR="0">
                        <a:lnSpc>
                          <a:spcPct val="115000"/>
                        </a:lnSpc>
                        <a:spcBef>
                          <a:spcPts val="235"/>
                        </a:spcBef>
                        <a:spcAft>
                          <a:spcPts val="0"/>
                        </a:spcAft>
                      </a:pPr>
                      <a:r>
                        <a:rPr lang="en-US" sz="1400" dirty="0">
                          <a:effectLst/>
                        </a:rPr>
                        <a:t>Administration</a:t>
                      </a:r>
                      <a:endParaRPr lang="en-US" sz="1800" dirty="0">
                        <a:effectLst/>
                        <a:latin typeface="Calibri"/>
                        <a:ea typeface="Calibri"/>
                        <a:cs typeface="Times New Roman"/>
                      </a:endParaRPr>
                    </a:p>
                  </a:txBody>
                  <a:tcPr marL="0" marR="0" marT="0" marB="0">
                    <a:solidFill>
                      <a:srgbClr val="D4EAE4"/>
                    </a:solidFill>
                  </a:tcPr>
                </a:tc>
                <a:tc>
                  <a:txBody>
                    <a:bodyPr/>
                    <a:lstStyle/>
                    <a:p>
                      <a:pPr marL="131445" marR="0">
                        <a:lnSpc>
                          <a:spcPct val="115000"/>
                        </a:lnSpc>
                        <a:spcBef>
                          <a:spcPts val="235"/>
                        </a:spcBef>
                        <a:spcAft>
                          <a:spcPts val="0"/>
                        </a:spcAft>
                      </a:pPr>
                      <a:r>
                        <a:rPr lang="en-US" sz="1400" dirty="0">
                          <a:effectLst/>
                        </a:rPr>
                        <a:t>BC-100-10</a:t>
                      </a:r>
                      <a:endParaRPr lang="en-US" sz="1800" dirty="0">
                        <a:effectLst/>
                        <a:latin typeface="Calibri"/>
                        <a:ea typeface="Calibri"/>
                        <a:cs typeface="Times New Roman"/>
                      </a:endParaRPr>
                    </a:p>
                  </a:txBody>
                  <a:tcPr marL="0" marR="0" marT="0" marB="0">
                    <a:solidFill>
                      <a:srgbClr val="D4EAE4"/>
                    </a:solidFill>
                  </a:tcPr>
                </a:tc>
                <a:tc>
                  <a:txBody>
                    <a:bodyPr/>
                    <a:lstStyle/>
                    <a:p>
                      <a:pPr marL="390525" marR="0">
                        <a:lnSpc>
                          <a:spcPct val="115000"/>
                        </a:lnSpc>
                        <a:spcBef>
                          <a:spcPts val="235"/>
                        </a:spcBef>
                        <a:spcAft>
                          <a:spcPts val="0"/>
                        </a:spcAft>
                      </a:pPr>
                      <a:r>
                        <a:rPr lang="en-US" sz="1400">
                          <a:effectLst/>
                        </a:rPr>
                        <a:t>BLDG01-210</a:t>
                      </a:r>
                      <a:endParaRPr lang="en-US" sz="1800">
                        <a:effectLst/>
                        <a:latin typeface="Calibri"/>
                        <a:ea typeface="Calibri"/>
                        <a:cs typeface="Times New Roman"/>
                      </a:endParaRPr>
                    </a:p>
                  </a:txBody>
                  <a:tcPr marL="0" marR="0" marT="0" marB="0">
                    <a:solidFill>
                      <a:srgbClr val="D4EAE4"/>
                    </a:solidFill>
                  </a:tcPr>
                </a:tc>
                <a:tc>
                  <a:txBody>
                    <a:bodyPr/>
                    <a:lstStyle/>
                    <a:p>
                      <a:pPr marL="332740" marR="0">
                        <a:lnSpc>
                          <a:spcPct val="115000"/>
                        </a:lnSpc>
                        <a:spcBef>
                          <a:spcPts val="235"/>
                        </a:spcBef>
                        <a:spcAft>
                          <a:spcPts val="0"/>
                        </a:spcAft>
                      </a:pPr>
                      <a:r>
                        <a:rPr lang="en-US" sz="1400" dirty="0">
                          <a:effectLst/>
                        </a:rPr>
                        <a:t>360-285-8100</a:t>
                      </a:r>
                      <a:endParaRPr lang="en-US" sz="1800" dirty="0">
                        <a:effectLst/>
                        <a:latin typeface="Calibri"/>
                        <a:ea typeface="Calibri"/>
                        <a:cs typeface="Times New Roman"/>
                      </a:endParaRPr>
                    </a:p>
                  </a:txBody>
                  <a:tcPr marL="0" marR="0" marT="0" marB="0">
                    <a:solidFill>
                      <a:srgbClr val="D4EAE4"/>
                    </a:solidFill>
                  </a:tcPr>
                </a:tc>
                <a:extLst>
                  <a:ext uri="{0D108BD9-81ED-4DB2-BD59-A6C34878D82A}">
                    <a16:rowId xmlns:a16="http://schemas.microsoft.com/office/drawing/2014/main" val="10001"/>
                  </a:ext>
                </a:extLst>
              </a:tr>
              <a:tr h="419100">
                <a:tc>
                  <a:txBody>
                    <a:bodyPr/>
                    <a:lstStyle/>
                    <a:p>
                      <a:pPr marL="50800" marR="0">
                        <a:lnSpc>
                          <a:spcPct val="115000"/>
                        </a:lnSpc>
                        <a:spcBef>
                          <a:spcPts val="160"/>
                        </a:spcBef>
                        <a:spcAft>
                          <a:spcPts val="0"/>
                        </a:spcAft>
                      </a:pPr>
                      <a:r>
                        <a:rPr lang="en-US" sz="1400" dirty="0">
                          <a:effectLst/>
                        </a:rPr>
                        <a:t>Legal</a:t>
                      </a:r>
                      <a:endParaRPr lang="en-US" sz="1800" dirty="0">
                        <a:effectLst/>
                        <a:latin typeface="Calibri"/>
                        <a:ea typeface="Calibri"/>
                        <a:cs typeface="Times New Roman"/>
                      </a:endParaRPr>
                    </a:p>
                  </a:txBody>
                  <a:tcPr marL="0" marR="0" marT="0" marB="0">
                    <a:solidFill>
                      <a:srgbClr val="D4EAE4"/>
                    </a:solidFill>
                  </a:tcPr>
                </a:tc>
                <a:tc>
                  <a:txBody>
                    <a:bodyPr/>
                    <a:lstStyle/>
                    <a:p>
                      <a:pPr marL="131445" marR="0">
                        <a:lnSpc>
                          <a:spcPct val="115000"/>
                        </a:lnSpc>
                        <a:spcBef>
                          <a:spcPts val="160"/>
                        </a:spcBef>
                        <a:spcAft>
                          <a:spcPts val="0"/>
                        </a:spcAft>
                      </a:pPr>
                      <a:r>
                        <a:rPr lang="en-US" sz="1400">
                          <a:effectLst/>
                        </a:rPr>
                        <a:t>BC-200-10</a:t>
                      </a:r>
                      <a:endParaRPr lang="en-US" sz="1800">
                        <a:effectLst/>
                        <a:latin typeface="Calibri"/>
                        <a:ea typeface="Calibri"/>
                        <a:cs typeface="Times New Roman"/>
                      </a:endParaRPr>
                    </a:p>
                  </a:txBody>
                  <a:tcPr marL="0" marR="0" marT="0" marB="0">
                    <a:solidFill>
                      <a:srgbClr val="D4EAE4"/>
                    </a:solidFill>
                  </a:tcPr>
                </a:tc>
                <a:tc>
                  <a:txBody>
                    <a:bodyPr/>
                    <a:lstStyle/>
                    <a:p>
                      <a:pPr marL="390525" marR="0">
                        <a:lnSpc>
                          <a:spcPct val="115000"/>
                        </a:lnSpc>
                        <a:spcBef>
                          <a:spcPts val="160"/>
                        </a:spcBef>
                        <a:spcAft>
                          <a:spcPts val="0"/>
                        </a:spcAft>
                      </a:pPr>
                      <a:r>
                        <a:rPr lang="en-US" sz="1400">
                          <a:effectLst/>
                        </a:rPr>
                        <a:t>BLDG01-220</a:t>
                      </a:r>
                      <a:endParaRPr lang="en-US" sz="1800">
                        <a:effectLst/>
                        <a:latin typeface="Calibri"/>
                        <a:ea typeface="Calibri"/>
                        <a:cs typeface="Times New Roman"/>
                      </a:endParaRPr>
                    </a:p>
                  </a:txBody>
                  <a:tcPr marL="0" marR="0" marT="0" marB="0">
                    <a:solidFill>
                      <a:srgbClr val="D4EAE4"/>
                    </a:solidFill>
                  </a:tcPr>
                </a:tc>
                <a:tc>
                  <a:txBody>
                    <a:bodyPr/>
                    <a:lstStyle/>
                    <a:p>
                      <a:pPr marL="332740" marR="0">
                        <a:lnSpc>
                          <a:spcPct val="115000"/>
                        </a:lnSpc>
                        <a:spcBef>
                          <a:spcPts val="160"/>
                        </a:spcBef>
                        <a:spcAft>
                          <a:spcPts val="0"/>
                        </a:spcAft>
                      </a:pPr>
                      <a:r>
                        <a:rPr lang="en-US" sz="1400">
                          <a:effectLst/>
                        </a:rPr>
                        <a:t>360-285-8200</a:t>
                      </a:r>
                      <a:endParaRPr lang="en-US" sz="1800">
                        <a:effectLst/>
                        <a:latin typeface="Calibri"/>
                        <a:ea typeface="Calibri"/>
                        <a:cs typeface="Times New Roman"/>
                      </a:endParaRPr>
                    </a:p>
                  </a:txBody>
                  <a:tcPr marL="0" marR="0" marT="0" marB="0">
                    <a:solidFill>
                      <a:srgbClr val="D4EAE4"/>
                    </a:solidFill>
                  </a:tcPr>
                </a:tc>
                <a:extLst>
                  <a:ext uri="{0D108BD9-81ED-4DB2-BD59-A6C34878D82A}">
                    <a16:rowId xmlns:a16="http://schemas.microsoft.com/office/drawing/2014/main" val="10002"/>
                  </a:ext>
                </a:extLst>
              </a:tr>
              <a:tr h="419100">
                <a:tc>
                  <a:txBody>
                    <a:bodyPr/>
                    <a:lstStyle/>
                    <a:p>
                      <a:pPr marL="50800" marR="0">
                        <a:lnSpc>
                          <a:spcPct val="115000"/>
                        </a:lnSpc>
                        <a:spcBef>
                          <a:spcPts val="160"/>
                        </a:spcBef>
                        <a:spcAft>
                          <a:spcPts val="0"/>
                        </a:spcAft>
                      </a:pPr>
                      <a:r>
                        <a:rPr lang="en-US" sz="1400">
                          <a:effectLst/>
                        </a:rPr>
                        <a:t>Human</a:t>
                      </a:r>
                      <a:r>
                        <a:rPr lang="en-US" sz="1400" spc="175">
                          <a:effectLst/>
                        </a:rPr>
                        <a:t> </a:t>
                      </a:r>
                      <a:r>
                        <a:rPr lang="en-US" sz="1400">
                          <a:effectLst/>
                        </a:rPr>
                        <a:t>Resources</a:t>
                      </a:r>
                      <a:endParaRPr lang="en-US" sz="1800">
                        <a:effectLst/>
                        <a:latin typeface="Calibri"/>
                        <a:ea typeface="Calibri"/>
                        <a:cs typeface="Times New Roman"/>
                      </a:endParaRPr>
                    </a:p>
                  </a:txBody>
                  <a:tcPr marL="0" marR="0" marT="0" marB="0">
                    <a:solidFill>
                      <a:srgbClr val="D4EAE4"/>
                    </a:solidFill>
                  </a:tcPr>
                </a:tc>
                <a:tc>
                  <a:txBody>
                    <a:bodyPr/>
                    <a:lstStyle/>
                    <a:p>
                      <a:pPr marL="131445" marR="0">
                        <a:lnSpc>
                          <a:spcPct val="115000"/>
                        </a:lnSpc>
                        <a:spcBef>
                          <a:spcPts val="160"/>
                        </a:spcBef>
                        <a:spcAft>
                          <a:spcPts val="0"/>
                        </a:spcAft>
                      </a:pPr>
                      <a:r>
                        <a:rPr lang="en-US" sz="1400" dirty="0">
                          <a:effectLst/>
                        </a:rPr>
                        <a:t>BC-300-10</a:t>
                      </a:r>
                      <a:endParaRPr lang="en-US" sz="1800" dirty="0">
                        <a:effectLst/>
                        <a:latin typeface="Calibri"/>
                        <a:ea typeface="Calibri"/>
                        <a:cs typeface="Times New Roman"/>
                      </a:endParaRPr>
                    </a:p>
                  </a:txBody>
                  <a:tcPr marL="0" marR="0" marT="0" marB="0">
                    <a:solidFill>
                      <a:srgbClr val="D4EAE4"/>
                    </a:solidFill>
                  </a:tcPr>
                </a:tc>
                <a:tc>
                  <a:txBody>
                    <a:bodyPr/>
                    <a:lstStyle/>
                    <a:p>
                      <a:pPr marL="390525" marR="0">
                        <a:lnSpc>
                          <a:spcPct val="115000"/>
                        </a:lnSpc>
                        <a:spcBef>
                          <a:spcPts val="160"/>
                        </a:spcBef>
                        <a:spcAft>
                          <a:spcPts val="0"/>
                        </a:spcAft>
                      </a:pPr>
                      <a:r>
                        <a:rPr lang="en-US" sz="1400">
                          <a:effectLst/>
                        </a:rPr>
                        <a:t>BLDG01-230</a:t>
                      </a:r>
                      <a:endParaRPr lang="en-US" sz="1800">
                        <a:effectLst/>
                        <a:latin typeface="Calibri"/>
                        <a:ea typeface="Calibri"/>
                        <a:cs typeface="Times New Roman"/>
                      </a:endParaRPr>
                    </a:p>
                  </a:txBody>
                  <a:tcPr marL="0" marR="0" marT="0" marB="0">
                    <a:solidFill>
                      <a:srgbClr val="D4EAE4"/>
                    </a:solidFill>
                  </a:tcPr>
                </a:tc>
                <a:tc>
                  <a:txBody>
                    <a:bodyPr/>
                    <a:lstStyle/>
                    <a:p>
                      <a:pPr marL="332740" marR="0">
                        <a:lnSpc>
                          <a:spcPct val="115000"/>
                        </a:lnSpc>
                        <a:spcBef>
                          <a:spcPts val="160"/>
                        </a:spcBef>
                        <a:spcAft>
                          <a:spcPts val="0"/>
                        </a:spcAft>
                      </a:pPr>
                      <a:r>
                        <a:rPr lang="en-US" sz="1400">
                          <a:effectLst/>
                        </a:rPr>
                        <a:t>360-285-8300</a:t>
                      </a:r>
                      <a:endParaRPr lang="en-US" sz="1800">
                        <a:effectLst/>
                        <a:latin typeface="Calibri"/>
                        <a:ea typeface="Calibri"/>
                        <a:cs typeface="Times New Roman"/>
                      </a:endParaRPr>
                    </a:p>
                  </a:txBody>
                  <a:tcPr marL="0" marR="0" marT="0" marB="0">
                    <a:solidFill>
                      <a:srgbClr val="D4EAE4"/>
                    </a:solidFill>
                  </a:tcPr>
                </a:tc>
                <a:extLst>
                  <a:ext uri="{0D108BD9-81ED-4DB2-BD59-A6C34878D82A}">
                    <a16:rowId xmlns:a16="http://schemas.microsoft.com/office/drawing/2014/main" val="10003"/>
                  </a:ext>
                </a:extLst>
              </a:tr>
              <a:tr h="419100">
                <a:tc>
                  <a:txBody>
                    <a:bodyPr/>
                    <a:lstStyle/>
                    <a:p>
                      <a:pPr marL="50800" marR="0">
                        <a:lnSpc>
                          <a:spcPct val="115000"/>
                        </a:lnSpc>
                        <a:spcBef>
                          <a:spcPts val="160"/>
                        </a:spcBef>
                        <a:spcAft>
                          <a:spcPts val="0"/>
                        </a:spcAft>
                      </a:pPr>
                      <a:r>
                        <a:rPr lang="en-US" sz="1400">
                          <a:effectLst/>
                        </a:rPr>
                        <a:t>Finance</a:t>
                      </a:r>
                      <a:endParaRPr lang="en-US" sz="1800">
                        <a:effectLst/>
                        <a:latin typeface="Calibri"/>
                        <a:ea typeface="Calibri"/>
                        <a:cs typeface="Times New Roman"/>
                      </a:endParaRPr>
                    </a:p>
                  </a:txBody>
                  <a:tcPr marL="0" marR="0" marT="0" marB="0">
                    <a:solidFill>
                      <a:srgbClr val="D4EAE4"/>
                    </a:solidFill>
                  </a:tcPr>
                </a:tc>
                <a:tc>
                  <a:txBody>
                    <a:bodyPr/>
                    <a:lstStyle/>
                    <a:p>
                      <a:pPr marL="131445" marR="0">
                        <a:lnSpc>
                          <a:spcPct val="115000"/>
                        </a:lnSpc>
                        <a:spcBef>
                          <a:spcPts val="160"/>
                        </a:spcBef>
                        <a:spcAft>
                          <a:spcPts val="0"/>
                        </a:spcAft>
                      </a:pPr>
                      <a:r>
                        <a:rPr lang="en-US" sz="1400">
                          <a:effectLst/>
                        </a:rPr>
                        <a:t>BC-400-10</a:t>
                      </a:r>
                      <a:endParaRPr lang="en-US" sz="1800">
                        <a:effectLst/>
                        <a:latin typeface="Calibri"/>
                        <a:ea typeface="Calibri"/>
                        <a:cs typeface="Times New Roman"/>
                      </a:endParaRPr>
                    </a:p>
                  </a:txBody>
                  <a:tcPr marL="0" marR="0" marT="0" marB="0">
                    <a:solidFill>
                      <a:srgbClr val="D4EAE4"/>
                    </a:solidFill>
                  </a:tcPr>
                </a:tc>
                <a:tc>
                  <a:txBody>
                    <a:bodyPr/>
                    <a:lstStyle/>
                    <a:p>
                      <a:pPr marL="390525" marR="0">
                        <a:lnSpc>
                          <a:spcPct val="115000"/>
                        </a:lnSpc>
                        <a:spcBef>
                          <a:spcPts val="160"/>
                        </a:spcBef>
                        <a:spcAft>
                          <a:spcPts val="0"/>
                        </a:spcAft>
                      </a:pPr>
                      <a:r>
                        <a:rPr lang="en-US" sz="1400">
                          <a:effectLst/>
                        </a:rPr>
                        <a:t>BLDG01-110</a:t>
                      </a:r>
                      <a:endParaRPr lang="en-US" sz="1800">
                        <a:effectLst/>
                        <a:latin typeface="Calibri"/>
                        <a:ea typeface="Calibri"/>
                        <a:cs typeface="Times New Roman"/>
                      </a:endParaRPr>
                    </a:p>
                  </a:txBody>
                  <a:tcPr marL="0" marR="0" marT="0" marB="0">
                    <a:solidFill>
                      <a:srgbClr val="D4EAE4"/>
                    </a:solidFill>
                  </a:tcPr>
                </a:tc>
                <a:tc>
                  <a:txBody>
                    <a:bodyPr/>
                    <a:lstStyle/>
                    <a:p>
                      <a:pPr marL="332740" marR="0">
                        <a:lnSpc>
                          <a:spcPct val="115000"/>
                        </a:lnSpc>
                        <a:spcBef>
                          <a:spcPts val="160"/>
                        </a:spcBef>
                        <a:spcAft>
                          <a:spcPts val="0"/>
                        </a:spcAft>
                      </a:pPr>
                      <a:r>
                        <a:rPr lang="en-US" sz="1400" dirty="0">
                          <a:effectLst/>
                        </a:rPr>
                        <a:t>360-285-8400</a:t>
                      </a:r>
                      <a:endParaRPr lang="en-US" sz="1800" dirty="0">
                        <a:effectLst/>
                        <a:latin typeface="Calibri"/>
                        <a:ea typeface="Calibri"/>
                        <a:cs typeface="Times New Roman"/>
                      </a:endParaRPr>
                    </a:p>
                  </a:txBody>
                  <a:tcPr marL="0" marR="0" marT="0" marB="0">
                    <a:solidFill>
                      <a:srgbClr val="D4EAE4"/>
                    </a:solidFill>
                  </a:tcPr>
                </a:tc>
                <a:extLst>
                  <a:ext uri="{0D108BD9-81ED-4DB2-BD59-A6C34878D82A}">
                    <a16:rowId xmlns:a16="http://schemas.microsoft.com/office/drawing/2014/main" val="10004"/>
                  </a:ext>
                </a:extLst>
              </a:tr>
              <a:tr h="419100">
                <a:tc>
                  <a:txBody>
                    <a:bodyPr/>
                    <a:lstStyle/>
                    <a:p>
                      <a:pPr marL="50800" marR="0">
                        <a:lnSpc>
                          <a:spcPct val="115000"/>
                        </a:lnSpc>
                        <a:spcBef>
                          <a:spcPts val="160"/>
                        </a:spcBef>
                        <a:spcAft>
                          <a:spcPts val="0"/>
                        </a:spcAft>
                      </a:pPr>
                      <a:r>
                        <a:rPr lang="en-US" sz="1400">
                          <a:effectLst/>
                        </a:rPr>
                        <a:t>Accounting</a:t>
                      </a:r>
                      <a:endParaRPr lang="en-US" sz="1800">
                        <a:effectLst/>
                        <a:latin typeface="Calibri"/>
                        <a:ea typeface="Calibri"/>
                        <a:cs typeface="Times New Roman"/>
                      </a:endParaRPr>
                    </a:p>
                  </a:txBody>
                  <a:tcPr marL="0" marR="0" marT="0" marB="0">
                    <a:solidFill>
                      <a:srgbClr val="D4EAE4"/>
                    </a:solidFill>
                  </a:tcPr>
                </a:tc>
                <a:tc>
                  <a:txBody>
                    <a:bodyPr/>
                    <a:lstStyle/>
                    <a:p>
                      <a:pPr marL="131445" marR="0">
                        <a:lnSpc>
                          <a:spcPct val="115000"/>
                        </a:lnSpc>
                        <a:spcBef>
                          <a:spcPts val="160"/>
                        </a:spcBef>
                        <a:spcAft>
                          <a:spcPts val="0"/>
                        </a:spcAft>
                      </a:pPr>
                      <a:r>
                        <a:rPr lang="en-US" sz="1400" dirty="0">
                          <a:effectLst/>
                        </a:rPr>
                        <a:t>BC-500-10</a:t>
                      </a:r>
                      <a:endParaRPr lang="en-US" sz="1800" dirty="0">
                        <a:effectLst/>
                        <a:latin typeface="Calibri"/>
                        <a:ea typeface="Calibri"/>
                        <a:cs typeface="Times New Roman"/>
                      </a:endParaRPr>
                    </a:p>
                  </a:txBody>
                  <a:tcPr marL="0" marR="0" marT="0" marB="0">
                    <a:solidFill>
                      <a:srgbClr val="D4EAE4"/>
                    </a:solidFill>
                  </a:tcPr>
                </a:tc>
                <a:tc>
                  <a:txBody>
                    <a:bodyPr/>
                    <a:lstStyle/>
                    <a:p>
                      <a:pPr marL="390525" marR="0">
                        <a:lnSpc>
                          <a:spcPct val="115000"/>
                        </a:lnSpc>
                        <a:spcBef>
                          <a:spcPts val="160"/>
                        </a:spcBef>
                        <a:spcAft>
                          <a:spcPts val="0"/>
                        </a:spcAft>
                      </a:pPr>
                      <a:r>
                        <a:rPr lang="en-US" sz="1400">
                          <a:effectLst/>
                        </a:rPr>
                        <a:t>BLDG01-120</a:t>
                      </a:r>
                      <a:endParaRPr lang="en-US" sz="1800">
                        <a:effectLst/>
                        <a:latin typeface="Calibri"/>
                        <a:ea typeface="Calibri"/>
                        <a:cs typeface="Times New Roman"/>
                      </a:endParaRPr>
                    </a:p>
                  </a:txBody>
                  <a:tcPr marL="0" marR="0" marT="0" marB="0">
                    <a:solidFill>
                      <a:srgbClr val="D4EAE4"/>
                    </a:solidFill>
                  </a:tcPr>
                </a:tc>
                <a:tc>
                  <a:txBody>
                    <a:bodyPr/>
                    <a:lstStyle/>
                    <a:p>
                      <a:pPr marL="332740" marR="0">
                        <a:lnSpc>
                          <a:spcPct val="115000"/>
                        </a:lnSpc>
                        <a:spcBef>
                          <a:spcPts val="160"/>
                        </a:spcBef>
                        <a:spcAft>
                          <a:spcPts val="0"/>
                        </a:spcAft>
                      </a:pPr>
                      <a:r>
                        <a:rPr lang="en-US" sz="1400">
                          <a:effectLst/>
                        </a:rPr>
                        <a:t>360-285-8405</a:t>
                      </a:r>
                      <a:endParaRPr lang="en-US" sz="1800">
                        <a:effectLst/>
                        <a:latin typeface="Calibri"/>
                        <a:ea typeface="Calibri"/>
                        <a:cs typeface="Times New Roman"/>
                      </a:endParaRPr>
                    </a:p>
                  </a:txBody>
                  <a:tcPr marL="0" marR="0" marT="0" marB="0">
                    <a:solidFill>
                      <a:srgbClr val="D4EAE4"/>
                    </a:solidFill>
                  </a:tcPr>
                </a:tc>
                <a:extLst>
                  <a:ext uri="{0D108BD9-81ED-4DB2-BD59-A6C34878D82A}">
                    <a16:rowId xmlns:a16="http://schemas.microsoft.com/office/drawing/2014/main" val="10005"/>
                  </a:ext>
                </a:extLst>
              </a:tr>
              <a:tr h="419100">
                <a:tc>
                  <a:txBody>
                    <a:bodyPr/>
                    <a:lstStyle/>
                    <a:p>
                      <a:pPr marL="50800" marR="0">
                        <a:lnSpc>
                          <a:spcPct val="115000"/>
                        </a:lnSpc>
                        <a:spcBef>
                          <a:spcPts val="160"/>
                        </a:spcBef>
                        <a:spcAft>
                          <a:spcPts val="0"/>
                        </a:spcAft>
                      </a:pPr>
                      <a:r>
                        <a:rPr lang="en-US" sz="1400">
                          <a:effectLst/>
                        </a:rPr>
                        <a:t>Sales</a:t>
                      </a:r>
                      <a:r>
                        <a:rPr lang="en-US" sz="1400" spc="-85">
                          <a:effectLst/>
                        </a:rPr>
                        <a:t> </a:t>
                      </a:r>
                      <a:r>
                        <a:rPr lang="en-US" sz="1400">
                          <a:effectLst/>
                        </a:rPr>
                        <a:t>and</a:t>
                      </a:r>
                      <a:r>
                        <a:rPr lang="en-US" sz="1400" spc="85">
                          <a:effectLst/>
                        </a:rPr>
                        <a:t> </a:t>
                      </a:r>
                      <a:r>
                        <a:rPr lang="en-US" sz="1400">
                          <a:effectLst/>
                        </a:rPr>
                        <a:t>Marketing</a:t>
                      </a:r>
                      <a:endParaRPr lang="en-US" sz="1800">
                        <a:effectLst/>
                        <a:latin typeface="Calibri"/>
                        <a:ea typeface="Calibri"/>
                        <a:cs typeface="Times New Roman"/>
                      </a:endParaRPr>
                    </a:p>
                  </a:txBody>
                  <a:tcPr marL="0" marR="0" marT="0" marB="0">
                    <a:solidFill>
                      <a:srgbClr val="D4EAE4"/>
                    </a:solidFill>
                  </a:tcPr>
                </a:tc>
                <a:tc>
                  <a:txBody>
                    <a:bodyPr/>
                    <a:lstStyle/>
                    <a:p>
                      <a:pPr marL="131445" marR="0">
                        <a:lnSpc>
                          <a:spcPct val="115000"/>
                        </a:lnSpc>
                        <a:spcBef>
                          <a:spcPts val="160"/>
                        </a:spcBef>
                        <a:spcAft>
                          <a:spcPts val="0"/>
                        </a:spcAft>
                      </a:pPr>
                      <a:r>
                        <a:rPr lang="en-US" sz="1400" dirty="0">
                          <a:effectLst/>
                        </a:rPr>
                        <a:t>BC-600-10</a:t>
                      </a:r>
                      <a:endParaRPr lang="en-US" sz="1800" dirty="0">
                        <a:effectLst/>
                        <a:latin typeface="Calibri"/>
                        <a:ea typeface="Calibri"/>
                        <a:cs typeface="Times New Roman"/>
                      </a:endParaRPr>
                    </a:p>
                  </a:txBody>
                  <a:tcPr marL="0" marR="0" marT="0" marB="0">
                    <a:solidFill>
                      <a:srgbClr val="D4EAE4"/>
                    </a:solidFill>
                  </a:tcPr>
                </a:tc>
                <a:tc>
                  <a:txBody>
                    <a:bodyPr/>
                    <a:lstStyle/>
                    <a:p>
                      <a:pPr marL="390525" marR="0">
                        <a:lnSpc>
                          <a:spcPct val="115000"/>
                        </a:lnSpc>
                        <a:spcBef>
                          <a:spcPts val="160"/>
                        </a:spcBef>
                        <a:spcAft>
                          <a:spcPts val="0"/>
                        </a:spcAft>
                      </a:pPr>
                      <a:r>
                        <a:rPr lang="en-US" sz="1400">
                          <a:effectLst/>
                        </a:rPr>
                        <a:t>BLDG01-250</a:t>
                      </a:r>
                      <a:endParaRPr lang="en-US" sz="1800">
                        <a:effectLst/>
                        <a:latin typeface="Calibri"/>
                        <a:ea typeface="Calibri"/>
                        <a:cs typeface="Times New Roman"/>
                      </a:endParaRPr>
                    </a:p>
                  </a:txBody>
                  <a:tcPr marL="0" marR="0" marT="0" marB="0">
                    <a:solidFill>
                      <a:srgbClr val="D4EAE4"/>
                    </a:solidFill>
                  </a:tcPr>
                </a:tc>
                <a:tc>
                  <a:txBody>
                    <a:bodyPr/>
                    <a:lstStyle/>
                    <a:p>
                      <a:pPr marL="332740" marR="0">
                        <a:lnSpc>
                          <a:spcPct val="115000"/>
                        </a:lnSpc>
                        <a:spcBef>
                          <a:spcPts val="160"/>
                        </a:spcBef>
                        <a:spcAft>
                          <a:spcPts val="0"/>
                        </a:spcAft>
                      </a:pPr>
                      <a:r>
                        <a:rPr lang="en-US" sz="1400">
                          <a:effectLst/>
                        </a:rPr>
                        <a:t>360-285-8500</a:t>
                      </a:r>
                      <a:endParaRPr lang="en-US" sz="1800">
                        <a:effectLst/>
                        <a:latin typeface="Calibri"/>
                        <a:ea typeface="Calibri"/>
                        <a:cs typeface="Times New Roman"/>
                      </a:endParaRPr>
                    </a:p>
                  </a:txBody>
                  <a:tcPr marL="0" marR="0" marT="0" marB="0">
                    <a:solidFill>
                      <a:srgbClr val="D4EAE4"/>
                    </a:solidFill>
                  </a:tcPr>
                </a:tc>
                <a:extLst>
                  <a:ext uri="{0D108BD9-81ED-4DB2-BD59-A6C34878D82A}">
                    <a16:rowId xmlns:a16="http://schemas.microsoft.com/office/drawing/2014/main" val="10006"/>
                  </a:ext>
                </a:extLst>
              </a:tr>
              <a:tr h="419100">
                <a:tc>
                  <a:txBody>
                    <a:bodyPr/>
                    <a:lstStyle/>
                    <a:p>
                      <a:pPr marL="50800" marR="0">
                        <a:lnSpc>
                          <a:spcPct val="115000"/>
                        </a:lnSpc>
                        <a:spcBef>
                          <a:spcPts val="160"/>
                        </a:spcBef>
                        <a:spcAft>
                          <a:spcPts val="0"/>
                        </a:spcAft>
                      </a:pPr>
                      <a:r>
                        <a:rPr lang="en-US" sz="1400">
                          <a:effectLst/>
                        </a:rPr>
                        <a:t>InfoSystems</a:t>
                      </a:r>
                      <a:endParaRPr lang="en-US" sz="1800">
                        <a:effectLst/>
                        <a:latin typeface="Calibri"/>
                        <a:ea typeface="Calibri"/>
                        <a:cs typeface="Times New Roman"/>
                      </a:endParaRPr>
                    </a:p>
                  </a:txBody>
                  <a:tcPr marL="0" marR="0" marT="0" marB="0">
                    <a:solidFill>
                      <a:srgbClr val="D4EAE4"/>
                    </a:solidFill>
                  </a:tcPr>
                </a:tc>
                <a:tc>
                  <a:txBody>
                    <a:bodyPr/>
                    <a:lstStyle/>
                    <a:p>
                      <a:pPr marL="131445" marR="0">
                        <a:lnSpc>
                          <a:spcPct val="115000"/>
                        </a:lnSpc>
                        <a:spcBef>
                          <a:spcPts val="160"/>
                        </a:spcBef>
                        <a:spcAft>
                          <a:spcPts val="0"/>
                        </a:spcAft>
                      </a:pPr>
                      <a:r>
                        <a:rPr lang="en-US" sz="1400">
                          <a:effectLst/>
                        </a:rPr>
                        <a:t>BC-700-10</a:t>
                      </a:r>
                      <a:endParaRPr lang="en-US" sz="1800">
                        <a:effectLst/>
                        <a:latin typeface="Calibri"/>
                        <a:ea typeface="Calibri"/>
                        <a:cs typeface="Times New Roman"/>
                      </a:endParaRPr>
                    </a:p>
                  </a:txBody>
                  <a:tcPr marL="0" marR="0" marT="0" marB="0">
                    <a:solidFill>
                      <a:srgbClr val="D4EAE4"/>
                    </a:solidFill>
                  </a:tcPr>
                </a:tc>
                <a:tc>
                  <a:txBody>
                    <a:bodyPr/>
                    <a:lstStyle/>
                    <a:p>
                      <a:pPr marL="390525" marR="0">
                        <a:lnSpc>
                          <a:spcPct val="115000"/>
                        </a:lnSpc>
                        <a:spcBef>
                          <a:spcPts val="160"/>
                        </a:spcBef>
                        <a:spcAft>
                          <a:spcPts val="0"/>
                        </a:spcAft>
                      </a:pPr>
                      <a:r>
                        <a:rPr lang="en-US" sz="1400">
                          <a:effectLst/>
                        </a:rPr>
                        <a:t>BLDG02-210</a:t>
                      </a:r>
                      <a:endParaRPr lang="en-US" sz="1800">
                        <a:effectLst/>
                        <a:latin typeface="Calibri"/>
                        <a:ea typeface="Calibri"/>
                        <a:cs typeface="Times New Roman"/>
                      </a:endParaRPr>
                    </a:p>
                  </a:txBody>
                  <a:tcPr marL="0" marR="0" marT="0" marB="0">
                    <a:solidFill>
                      <a:srgbClr val="D4EAE4"/>
                    </a:solidFill>
                  </a:tcPr>
                </a:tc>
                <a:tc>
                  <a:txBody>
                    <a:bodyPr/>
                    <a:lstStyle/>
                    <a:p>
                      <a:pPr marL="332740" marR="0">
                        <a:lnSpc>
                          <a:spcPct val="115000"/>
                        </a:lnSpc>
                        <a:spcBef>
                          <a:spcPts val="160"/>
                        </a:spcBef>
                        <a:spcAft>
                          <a:spcPts val="0"/>
                        </a:spcAft>
                      </a:pPr>
                      <a:r>
                        <a:rPr lang="en-US" sz="1400">
                          <a:effectLst/>
                        </a:rPr>
                        <a:t>360-285-8600</a:t>
                      </a:r>
                      <a:endParaRPr lang="en-US" sz="1800">
                        <a:effectLst/>
                        <a:latin typeface="Calibri"/>
                        <a:ea typeface="Calibri"/>
                        <a:cs typeface="Times New Roman"/>
                      </a:endParaRPr>
                    </a:p>
                  </a:txBody>
                  <a:tcPr marL="0" marR="0" marT="0" marB="0">
                    <a:solidFill>
                      <a:srgbClr val="D4EAE4"/>
                    </a:solidFill>
                  </a:tcPr>
                </a:tc>
                <a:extLst>
                  <a:ext uri="{0D108BD9-81ED-4DB2-BD59-A6C34878D82A}">
                    <a16:rowId xmlns:a16="http://schemas.microsoft.com/office/drawing/2014/main" val="10007"/>
                  </a:ext>
                </a:extLst>
              </a:tr>
              <a:tr h="419100">
                <a:tc>
                  <a:txBody>
                    <a:bodyPr/>
                    <a:lstStyle/>
                    <a:p>
                      <a:pPr marL="50800" marR="0">
                        <a:lnSpc>
                          <a:spcPct val="115000"/>
                        </a:lnSpc>
                        <a:spcBef>
                          <a:spcPts val="160"/>
                        </a:spcBef>
                        <a:spcAft>
                          <a:spcPts val="0"/>
                        </a:spcAft>
                      </a:pPr>
                      <a:r>
                        <a:rPr lang="en-US" sz="1400">
                          <a:effectLst/>
                        </a:rPr>
                        <a:t>Research and</a:t>
                      </a:r>
                      <a:r>
                        <a:rPr lang="en-US" sz="1400" spc="85">
                          <a:effectLst/>
                        </a:rPr>
                        <a:t> </a:t>
                      </a:r>
                      <a:r>
                        <a:rPr lang="en-US" sz="1400">
                          <a:effectLst/>
                        </a:rPr>
                        <a:t>Development</a:t>
                      </a:r>
                      <a:endParaRPr lang="en-US" sz="1800">
                        <a:effectLst/>
                        <a:latin typeface="Calibri"/>
                        <a:ea typeface="Calibri"/>
                        <a:cs typeface="Times New Roman"/>
                      </a:endParaRPr>
                    </a:p>
                  </a:txBody>
                  <a:tcPr marL="0" marR="0" marT="0" marB="0">
                    <a:solidFill>
                      <a:srgbClr val="D4EAE4"/>
                    </a:solidFill>
                  </a:tcPr>
                </a:tc>
                <a:tc>
                  <a:txBody>
                    <a:bodyPr/>
                    <a:lstStyle/>
                    <a:p>
                      <a:pPr marL="131445" marR="0">
                        <a:lnSpc>
                          <a:spcPct val="115000"/>
                        </a:lnSpc>
                        <a:spcBef>
                          <a:spcPts val="160"/>
                        </a:spcBef>
                        <a:spcAft>
                          <a:spcPts val="0"/>
                        </a:spcAft>
                      </a:pPr>
                      <a:r>
                        <a:rPr lang="en-US" sz="1400" dirty="0">
                          <a:effectLst/>
                        </a:rPr>
                        <a:t>BC-800-10</a:t>
                      </a:r>
                      <a:endParaRPr lang="en-US" sz="1800" dirty="0">
                        <a:effectLst/>
                        <a:latin typeface="Calibri"/>
                        <a:ea typeface="Calibri"/>
                        <a:cs typeface="Times New Roman"/>
                      </a:endParaRPr>
                    </a:p>
                  </a:txBody>
                  <a:tcPr marL="0" marR="0" marT="0" marB="0">
                    <a:solidFill>
                      <a:srgbClr val="D4EAE4"/>
                    </a:solidFill>
                  </a:tcPr>
                </a:tc>
                <a:tc>
                  <a:txBody>
                    <a:bodyPr/>
                    <a:lstStyle/>
                    <a:p>
                      <a:pPr marL="390525" marR="0">
                        <a:lnSpc>
                          <a:spcPct val="115000"/>
                        </a:lnSpc>
                        <a:spcBef>
                          <a:spcPts val="160"/>
                        </a:spcBef>
                        <a:spcAft>
                          <a:spcPts val="0"/>
                        </a:spcAft>
                      </a:pPr>
                      <a:r>
                        <a:rPr lang="en-US" sz="1400">
                          <a:effectLst/>
                        </a:rPr>
                        <a:t>BLDG02-250</a:t>
                      </a:r>
                      <a:endParaRPr lang="en-US" sz="1800">
                        <a:effectLst/>
                        <a:latin typeface="Calibri"/>
                        <a:ea typeface="Calibri"/>
                        <a:cs typeface="Times New Roman"/>
                      </a:endParaRPr>
                    </a:p>
                  </a:txBody>
                  <a:tcPr marL="0" marR="0" marT="0" marB="0">
                    <a:solidFill>
                      <a:srgbClr val="D4EAE4"/>
                    </a:solidFill>
                  </a:tcPr>
                </a:tc>
                <a:tc>
                  <a:txBody>
                    <a:bodyPr/>
                    <a:lstStyle/>
                    <a:p>
                      <a:pPr marL="332740" marR="0">
                        <a:lnSpc>
                          <a:spcPct val="115000"/>
                        </a:lnSpc>
                        <a:spcBef>
                          <a:spcPts val="160"/>
                        </a:spcBef>
                        <a:spcAft>
                          <a:spcPts val="0"/>
                        </a:spcAft>
                      </a:pPr>
                      <a:r>
                        <a:rPr lang="en-US" sz="1400" dirty="0">
                          <a:effectLst/>
                        </a:rPr>
                        <a:t>360-285-8700</a:t>
                      </a:r>
                      <a:endParaRPr lang="en-US" sz="1800" dirty="0">
                        <a:effectLst/>
                        <a:latin typeface="Calibri"/>
                        <a:ea typeface="Calibri"/>
                        <a:cs typeface="Times New Roman"/>
                      </a:endParaRPr>
                    </a:p>
                  </a:txBody>
                  <a:tcPr marL="0" marR="0" marT="0" marB="0">
                    <a:solidFill>
                      <a:srgbClr val="D4EAE4"/>
                    </a:solidFill>
                  </a:tcPr>
                </a:tc>
                <a:extLst>
                  <a:ext uri="{0D108BD9-81ED-4DB2-BD59-A6C34878D82A}">
                    <a16:rowId xmlns:a16="http://schemas.microsoft.com/office/drawing/2014/main" val="10008"/>
                  </a:ext>
                </a:extLst>
              </a:tr>
              <a:tr h="419100">
                <a:tc>
                  <a:txBody>
                    <a:bodyPr/>
                    <a:lstStyle/>
                    <a:p>
                      <a:pPr marL="50800" marR="0">
                        <a:lnSpc>
                          <a:spcPct val="115000"/>
                        </a:lnSpc>
                        <a:spcBef>
                          <a:spcPts val="160"/>
                        </a:spcBef>
                        <a:spcAft>
                          <a:spcPts val="0"/>
                        </a:spcAft>
                      </a:pPr>
                      <a:r>
                        <a:rPr lang="en-US" sz="1400">
                          <a:effectLst/>
                        </a:rPr>
                        <a:t>Production</a:t>
                      </a:r>
                      <a:endParaRPr lang="en-US" sz="1800">
                        <a:effectLst/>
                        <a:latin typeface="Calibri"/>
                        <a:ea typeface="Calibri"/>
                        <a:cs typeface="Times New Roman"/>
                      </a:endParaRPr>
                    </a:p>
                  </a:txBody>
                  <a:tcPr marL="0" marR="0" marT="0" marB="0">
                    <a:solidFill>
                      <a:srgbClr val="D4EAE4"/>
                    </a:solidFill>
                  </a:tcPr>
                </a:tc>
                <a:tc>
                  <a:txBody>
                    <a:bodyPr/>
                    <a:lstStyle/>
                    <a:p>
                      <a:pPr marL="131445" marR="0">
                        <a:lnSpc>
                          <a:spcPct val="115000"/>
                        </a:lnSpc>
                        <a:spcBef>
                          <a:spcPts val="160"/>
                        </a:spcBef>
                        <a:spcAft>
                          <a:spcPts val="0"/>
                        </a:spcAft>
                      </a:pPr>
                      <a:r>
                        <a:rPr lang="en-US" sz="1400">
                          <a:effectLst/>
                        </a:rPr>
                        <a:t>BC-900-10</a:t>
                      </a:r>
                      <a:endParaRPr lang="en-US" sz="1800">
                        <a:effectLst/>
                        <a:latin typeface="Calibri"/>
                        <a:ea typeface="Calibri"/>
                        <a:cs typeface="Times New Roman"/>
                      </a:endParaRPr>
                    </a:p>
                  </a:txBody>
                  <a:tcPr marL="0" marR="0" marT="0" marB="0">
                    <a:solidFill>
                      <a:srgbClr val="D4EAE4"/>
                    </a:solidFill>
                  </a:tcPr>
                </a:tc>
                <a:tc>
                  <a:txBody>
                    <a:bodyPr/>
                    <a:lstStyle/>
                    <a:p>
                      <a:pPr marL="390525" marR="0">
                        <a:lnSpc>
                          <a:spcPct val="115000"/>
                        </a:lnSpc>
                        <a:spcBef>
                          <a:spcPts val="160"/>
                        </a:spcBef>
                        <a:spcAft>
                          <a:spcPts val="0"/>
                        </a:spcAft>
                      </a:pPr>
                      <a:r>
                        <a:rPr lang="en-US" sz="1400" dirty="0">
                          <a:effectLst/>
                        </a:rPr>
                        <a:t>BLDG02-110</a:t>
                      </a:r>
                      <a:endParaRPr lang="en-US" sz="1800" dirty="0">
                        <a:effectLst/>
                        <a:latin typeface="Calibri"/>
                        <a:ea typeface="Calibri"/>
                        <a:cs typeface="Times New Roman"/>
                      </a:endParaRPr>
                    </a:p>
                  </a:txBody>
                  <a:tcPr marL="0" marR="0" marT="0" marB="0">
                    <a:solidFill>
                      <a:srgbClr val="D4EAE4"/>
                    </a:solidFill>
                  </a:tcPr>
                </a:tc>
                <a:tc>
                  <a:txBody>
                    <a:bodyPr/>
                    <a:lstStyle/>
                    <a:p>
                      <a:pPr marL="332740" marR="0">
                        <a:lnSpc>
                          <a:spcPct val="115000"/>
                        </a:lnSpc>
                        <a:spcBef>
                          <a:spcPts val="160"/>
                        </a:spcBef>
                        <a:spcAft>
                          <a:spcPts val="0"/>
                        </a:spcAft>
                      </a:pPr>
                      <a:r>
                        <a:rPr lang="en-US" sz="1400" dirty="0">
                          <a:effectLst/>
                        </a:rPr>
                        <a:t>360-285-8800</a:t>
                      </a:r>
                      <a:endParaRPr lang="en-US" sz="1800" dirty="0">
                        <a:effectLst/>
                        <a:latin typeface="Calibri"/>
                        <a:ea typeface="Calibri"/>
                        <a:cs typeface="Times New Roman"/>
                      </a:endParaRPr>
                    </a:p>
                  </a:txBody>
                  <a:tcPr marL="0" marR="0" marT="0" marB="0">
                    <a:solidFill>
                      <a:srgbClr val="D4EAE4"/>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931817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053"/>
            <a:ext cx="8153400" cy="1155621"/>
          </a:xfrm>
        </p:spPr>
        <p:txBody>
          <a:bodyPr wrap="square" anchor="ctr">
            <a:noAutofit/>
          </a:bodyPr>
          <a:lstStyle/>
          <a:p>
            <a:r>
              <a:rPr lang="en-US" dirty="0" smtClean="0"/>
              <a:t>Figure 3.2(b</a:t>
            </a:r>
            <a:r>
              <a:rPr lang="en-US" dirty="0"/>
              <a:t>) Sample Data for the WP Database: EMPLOYEE </a:t>
            </a:r>
            <a:r>
              <a:rPr lang="en-US" dirty="0" smtClean="0"/>
              <a:t>Table </a:t>
            </a:r>
            <a:r>
              <a:rPr lang="en-US" sz="2800" dirty="0" smtClean="0"/>
              <a:t>(1 of 2)</a:t>
            </a:r>
            <a:endParaRPr lang="en-US" sz="3600" dirty="0">
              <a:latin typeface="+mj-lt"/>
            </a:endParaRPr>
          </a:p>
        </p:txBody>
      </p:sp>
      <p:graphicFrame>
        <p:nvGraphicFramePr>
          <p:cNvPr id="3" name="Table 2"/>
          <p:cNvGraphicFramePr>
            <a:graphicFrameLocks noGrp="1"/>
          </p:cNvGraphicFramePr>
          <p:nvPr>
            <p:extLst>
              <p:ext uri="{D42A27DB-BD31-4B8C-83A1-F6EECF244321}">
                <p14:modId xmlns:p14="http://schemas.microsoft.com/office/powerpoint/2010/main" val="2665111152"/>
              </p:ext>
            </p:extLst>
          </p:nvPr>
        </p:nvGraphicFramePr>
        <p:xfrm>
          <a:off x="457200" y="1472565"/>
          <a:ext cx="8182294" cy="2964180"/>
        </p:xfrm>
        <a:graphic>
          <a:graphicData uri="http://schemas.openxmlformats.org/drawingml/2006/table">
            <a:tbl>
              <a:tblPr firstRow="1" firstCol="1" bandRow="1">
                <a:tableStyleId>{2D5ABB26-0587-4C30-8999-92F81FD0307C}</a:tableStyleId>
              </a:tblPr>
              <a:tblGrid>
                <a:gridCol w="7620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1248093">
                  <a:extLst>
                    <a:ext uri="{9D8B030D-6E8A-4147-A177-3AD203B41FA5}">
                      <a16:colId xmlns:a16="http://schemas.microsoft.com/office/drawing/2014/main" val="20003"/>
                    </a:ext>
                  </a:extLst>
                </a:gridCol>
                <a:gridCol w="1037907">
                  <a:extLst>
                    <a:ext uri="{9D8B030D-6E8A-4147-A177-3AD203B41FA5}">
                      <a16:colId xmlns:a16="http://schemas.microsoft.com/office/drawing/2014/main" val="20004"/>
                    </a:ext>
                  </a:extLst>
                </a:gridCol>
                <a:gridCol w="790893">
                  <a:extLst>
                    <a:ext uri="{9D8B030D-6E8A-4147-A177-3AD203B41FA5}">
                      <a16:colId xmlns:a16="http://schemas.microsoft.com/office/drawing/2014/main" val="20005"/>
                    </a:ext>
                  </a:extLst>
                </a:gridCol>
                <a:gridCol w="1143000">
                  <a:extLst>
                    <a:ext uri="{9D8B030D-6E8A-4147-A177-3AD203B41FA5}">
                      <a16:colId xmlns:a16="http://schemas.microsoft.com/office/drawing/2014/main" val="20006"/>
                    </a:ext>
                  </a:extLst>
                </a:gridCol>
                <a:gridCol w="1676401">
                  <a:extLst>
                    <a:ext uri="{9D8B030D-6E8A-4147-A177-3AD203B41FA5}">
                      <a16:colId xmlns:a16="http://schemas.microsoft.com/office/drawing/2014/main" val="20007"/>
                    </a:ext>
                  </a:extLst>
                </a:gridCol>
              </a:tblGrid>
              <a:tr h="350520">
                <a:tc>
                  <a:txBody>
                    <a:bodyPr/>
                    <a:lstStyle/>
                    <a:p>
                      <a:pPr marL="0" marR="0">
                        <a:lnSpc>
                          <a:spcPct val="115000"/>
                        </a:lnSpc>
                        <a:spcBef>
                          <a:spcPts val="0"/>
                        </a:spcBef>
                        <a:spcAft>
                          <a:spcPts val="0"/>
                        </a:spcAft>
                      </a:pPr>
                      <a:r>
                        <a:rPr lang="en-US" sz="1000" b="1" dirty="0">
                          <a:solidFill>
                            <a:schemeClr val="bg1"/>
                          </a:solidFill>
                          <a:effectLst/>
                        </a:rPr>
                        <a:t>Employee</a:t>
                      </a:r>
                      <a:r>
                        <a:rPr lang="en-US" sz="1000" b="1" spc="-85" dirty="0">
                          <a:solidFill>
                            <a:schemeClr val="bg1"/>
                          </a:solidFill>
                          <a:effectLst/>
                        </a:rPr>
                        <a:t> </a:t>
                      </a:r>
                      <a:r>
                        <a:rPr lang="en-US" sz="1000" b="1" dirty="0">
                          <a:solidFill>
                            <a:schemeClr val="bg1"/>
                          </a:solidFill>
                          <a:effectLst/>
                        </a:rPr>
                        <a:t>Number</a:t>
                      </a:r>
                      <a:endParaRPr lang="en-US" sz="1000" b="1" dirty="0">
                        <a:solidFill>
                          <a:schemeClr val="bg1"/>
                        </a:solidFill>
                        <a:effectLst/>
                        <a:latin typeface="Calibri"/>
                        <a:ea typeface="Calibri"/>
                        <a:cs typeface="Times New Roman"/>
                      </a:endParaRPr>
                    </a:p>
                  </a:txBody>
                  <a:tcPr marL="68580" marR="68580" marT="0" marB="0">
                    <a:solidFill>
                      <a:srgbClr val="007FA3"/>
                    </a:solidFill>
                  </a:tcPr>
                </a:tc>
                <a:tc>
                  <a:txBody>
                    <a:bodyPr/>
                    <a:lstStyle/>
                    <a:p>
                      <a:pPr marL="0" marR="0">
                        <a:lnSpc>
                          <a:spcPct val="115000"/>
                        </a:lnSpc>
                        <a:spcBef>
                          <a:spcPts val="0"/>
                        </a:spcBef>
                        <a:spcAft>
                          <a:spcPts val="0"/>
                        </a:spcAft>
                      </a:pPr>
                      <a:r>
                        <a:rPr lang="en-US" sz="1000" b="1" dirty="0" err="1">
                          <a:solidFill>
                            <a:schemeClr val="bg1"/>
                          </a:solidFill>
                          <a:effectLst/>
                        </a:rPr>
                        <a:t>FirstName</a:t>
                      </a:r>
                      <a:endParaRPr lang="en-US" sz="1000" b="1" dirty="0">
                        <a:solidFill>
                          <a:schemeClr val="bg1"/>
                        </a:solidFill>
                        <a:effectLst/>
                        <a:latin typeface="Calibri"/>
                        <a:ea typeface="Calibri"/>
                        <a:cs typeface="Times New Roman"/>
                      </a:endParaRPr>
                    </a:p>
                  </a:txBody>
                  <a:tcPr marL="68580" marR="0" marT="0" marB="0">
                    <a:solidFill>
                      <a:srgbClr val="007FA3"/>
                    </a:solidFill>
                  </a:tcPr>
                </a:tc>
                <a:tc>
                  <a:txBody>
                    <a:bodyPr/>
                    <a:lstStyle/>
                    <a:p>
                      <a:pPr marL="0" marR="0">
                        <a:lnSpc>
                          <a:spcPct val="115000"/>
                        </a:lnSpc>
                        <a:spcBef>
                          <a:spcPts val="0"/>
                        </a:spcBef>
                        <a:spcAft>
                          <a:spcPts val="0"/>
                        </a:spcAft>
                      </a:pPr>
                      <a:r>
                        <a:rPr lang="en-US" sz="1000" b="1" dirty="0" err="1">
                          <a:solidFill>
                            <a:schemeClr val="bg1"/>
                          </a:solidFill>
                          <a:effectLst/>
                        </a:rPr>
                        <a:t>LastName</a:t>
                      </a:r>
                      <a:endParaRPr lang="en-US" sz="1000" b="1" dirty="0">
                        <a:solidFill>
                          <a:schemeClr val="bg1"/>
                        </a:solidFill>
                        <a:effectLst/>
                        <a:latin typeface="Calibri"/>
                        <a:ea typeface="Calibri"/>
                        <a:cs typeface="Times New Roman"/>
                      </a:endParaRPr>
                    </a:p>
                  </a:txBody>
                  <a:tcPr marL="68580" marR="0" marT="0" marB="0">
                    <a:solidFill>
                      <a:srgbClr val="007FA3"/>
                    </a:solidFill>
                  </a:tcPr>
                </a:tc>
                <a:tc>
                  <a:txBody>
                    <a:bodyPr/>
                    <a:lstStyle/>
                    <a:p>
                      <a:pPr marL="0" marR="0">
                        <a:lnSpc>
                          <a:spcPct val="115000"/>
                        </a:lnSpc>
                        <a:spcBef>
                          <a:spcPts val="0"/>
                        </a:spcBef>
                        <a:spcAft>
                          <a:spcPts val="0"/>
                        </a:spcAft>
                      </a:pPr>
                      <a:r>
                        <a:rPr lang="en-US" sz="1000" b="1" dirty="0">
                          <a:solidFill>
                            <a:schemeClr val="bg1"/>
                          </a:solidFill>
                          <a:effectLst/>
                        </a:rPr>
                        <a:t>Department</a:t>
                      </a:r>
                      <a:endParaRPr lang="en-US" sz="1000" b="1" dirty="0">
                        <a:solidFill>
                          <a:schemeClr val="bg1"/>
                        </a:solidFill>
                        <a:effectLst/>
                        <a:latin typeface="Calibri"/>
                        <a:ea typeface="Calibri"/>
                        <a:cs typeface="Times New Roman"/>
                      </a:endParaRPr>
                    </a:p>
                  </a:txBody>
                  <a:tcPr marL="68580" marR="0" marT="0" marB="0">
                    <a:solidFill>
                      <a:srgbClr val="007FA3"/>
                    </a:solidFill>
                  </a:tcPr>
                </a:tc>
                <a:tc>
                  <a:txBody>
                    <a:bodyPr/>
                    <a:lstStyle/>
                    <a:p>
                      <a:pPr marL="0" marR="0">
                        <a:lnSpc>
                          <a:spcPct val="115000"/>
                        </a:lnSpc>
                        <a:spcBef>
                          <a:spcPts val="0"/>
                        </a:spcBef>
                        <a:spcAft>
                          <a:spcPts val="0"/>
                        </a:spcAft>
                      </a:pPr>
                      <a:r>
                        <a:rPr lang="en-US" sz="1000" b="1" dirty="0">
                          <a:solidFill>
                            <a:schemeClr val="bg1"/>
                          </a:solidFill>
                          <a:effectLst/>
                        </a:rPr>
                        <a:t>Position</a:t>
                      </a:r>
                      <a:endParaRPr lang="en-US" sz="1000" b="1" dirty="0">
                        <a:solidFill>
                          <a:schemeClr val="bg1"/>
                        </a:solidFill>
                        <a:effectLst/>
                        <a:latin typeface="Calibri"/>
                        <a:ea typeface="Calibri"/>
                        <a:cs typeface="Times New Roman"/>
                      </a:endParaRPr>
                    </a:p>
                  </a:txBody>
                  <a:tcPr marL="68580" marR="0" marT="0" marB="0">
                    <a:solidFill>
                      <a:srgbClr val="007FA3"/>
                    </a:solidFill>
                  </a:tcPr>
                </a:tc>
                <a:tc>
                  <a:txBody>
                    <a:bodyPr/>
                    <a:lstStyle/>
                    <a:p>
                      <a:pPr marL="0" marR="0">
                        <a:lnSpc>
                          <a:spcPct val="115000"/>
                        </a:lnSpc>
                        <a:spcBef>
                          <a:spcPts val="0"/>
                        </a:spcBef>
                        <a:spcAft>
                          <a:spcPts val="0"/>
                        </a:spcAft>
                      </a:pPr>
                      <a:r>
                        <a:rPr lang="en-US" sz="1000" b="1" dirty="0">
                          <a:solidFill>
                            <a:schemeClr val="bg1"/>
                          </a:solidFill>
                          <a:effectLst/>
                        </a:rPr>
                        <a:t>Supervisor</a:t>
                      </a:r>
                      <a:endParaRPr lang="en-US" sz="1000" b="1" dirty="0">
                        <a:solidFill>
                          <a:schemeClr val="bg1"/>
                        </a:solidFill>
                        <a:effectLst/>
                        <a:latin typeface="Calibri"/>
                        <a:ea typeface="Calibri"/>
                        <a:cs typeface="Times New Roman"/>
                      </a:endParaRPr>
                    </a:p>
                  </a:txBody>
                  <a:tcPr marL="68580" marR="0" marT="0" marB="0">
                    <a:solidFill>
                      <a:srgbClr val="007FA3"/>
                    </a:solidFill>
                  </a:tcPr>
                </a:tc>
                <a:tc>
                  <a:txBody>
                    <a:bodyPr/>
                    <a:lstStyle/>
                    <a:p>
                      <a:pPr marL="0" marR="0">
                        <a:lnSpc>
                          <a:spcPct val="115000"/>
                        </a:lnSpc>
                        <a:spcBef>
                          <a:spcPts val="0"/>
                        </a:spcBef>
                        <a:spcAft>
                          <a:spcPts val="0"/>
                        </a:spcAft>
                      </a:pPr>
                      <a:r>
                        <a:rPr lang="en-US" sz="1000" b="1" dirty="0" err="1">
                          <a:solidFill>
                            <a:schemeClr val="bg1"/>
                          </a:solidFill>
                          <a:effectLst/>
                        </a:rPr>
                        <a:t>OfficePhone</a:t>
                      </a:r>
                      <a:endParaRPr lang="en-US" sz="1000" b="1" dirty="0">
                        <a:solidFill>
                          <a:schemeClr val="bg1"/>
                        </a:solidFill>
                        <a:effectLst/>
                        <a:latin typeface="Calibri"/>
                        <a:ea typeface="Calibri"/>
                        <a:cs typeface="Times New Roman"/>
                      </a:endParaRPr>
                    </a:p>
                  </a:txBody>
                  <a:tcPr marL="36000" marR="0" marT="0" marB="0">
                    <a:solidFill>
                      <a:srgbClr val="007FA3"/>
                    </a:solidFill>
                  </a:tcPr>
                </a:tc>
                <a:tc>
                  <a:txBody>
                    <a:bodyPr/>
                    <a:lstStyle/>
                    <a:p>
                      <a:pPr marL="0" marR="0">
                        <a:lnSpc>
                          <a:spcPct val="115000"/>
                        </a:lnSpc>
                        <a:spcBef>
                          <a:spcPts val="0"/>
                        </a:spcBef>
                        <a:spcAft>
                          <a:spcPts val="0"/>
                        </a:spcAft>
                      </a:pPr>
                      <a:r>
                        <a:rPr lang="en-US" sz="1000" b="1" dirty="0" err="1">
                          <a:solidFill>
                            <a:schemeClr val="bg1"/>
                          </a:solidFill>
                          <a:effectLst/>
                        </a:rPr>
                        <a:t>EmailAddress</a:t>
                      </a:r>
                      <a:endParaRPr lang="en-US" sz="1000" b="1" dirty="0">
                        <a:solidFill>
                          <a:schemeClr val="bg1"/>
                        </a:solidFill>
                        <a:effectLst/>
                        <a:latin typeface="Calibri"/>
                        <a:ea typeface="Calibri"/>
                        <a:cs typeface="Times New Roman"/>
                      </a:endParaRPr>
                    </a:p>
                  </a:txBody>
                  <a:tcPr marL="68580" marR="68580" marT="0" marB="0">
                    <a:solidFill>
                      <a:srgbClr val="007FA3"/>
                    </a:solidFill>
                  </a:tcPr>
                </a:tc>
                <a:extLst>
                  <a:ext uri="{0D108BD9-81ED-4DB2-BD59-A6C34878D82A}">
                    <a16:rowId xmlns:a16="http://schemas.microsoft.com/office/drawing/2014/main" val="10000"/>
                  </a:ext>
                </a:extLst>
              </a:tr>
              <a:tr h="210312">
                <a:tc>
                  <a:txBody>
                    <a:bodyPr/>
                    <a:lstStyle/>
                    <a:p>
                      <a:pPr marL="0" marR="0">
                        <a:lnSpc>
                          <a:spcPct val="115000"/>
                        </a:lnSpc>
                        <a:spcBef>
                          <a:spcPts val="0"/>
                        </a:spcBef>
                        <a:spcAft>
                          <a:spcPts val="0"/>
                        </a:spcAft>
                      </a:pPr>
                      <a:r>
                        <a:rPr lang="en-US" sz="1000" dirty="0">
                          <a:effectLst/>
                        </a:rPr>
                        <a:t>1</a:t>
                      </a:r>
                      <a:endParaRPr lang="en-US" sz="1000" dirty="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a:effectLst/>
                        </a:rPr>
                        <a:t>Mary</a:t>
                      </a:r>
                      <a:endParaRPr lang="en-US" sz="1000">
                        <a:effectLst/>
                        <a:latin typeface="Calibri"/>
                        <a:ea typeface="Calibri"/>
                        <a:cs typeface="Times New Roman"/>
                      </a:endParaRPr>
                    </a:p>
                  </a:txBody>
                  <a:tcPr marL="68580" marR="0" marT="0" marB="0">
                    <a:solidFill>
                      <a:srgbClr val="D4EAE4"/>
                    </a:solidFill>
                  </a:tcPr>
                </a:tc>
                <a:tc>
                  <a:txBody>
                    <a:bodyPr/>
                    <a:lstStyle/>
                    <a:p>
                      <a:pPr marL="0" marR="0">
                        <a:lnSpc>
                          <a:spcPct val="115000"/>
                        </a:lnSpc>
                        <a:spcBef>
                          <a:spcPts val="0"/>
                        </a:spcBef>
                        <a:spcAft>
                          <a:spcPts val="0"/>
                        </a:spcAft>
                      </a:pPr>
                      <a:r>
                        <a:rPr lang="en-US" sz="1000">
                          <a:effectLst/>
                        </a:rPr>
                        <a:t>Jacobs</a:t>
                      </a:r>
                      <a:endParaRPr lang="en-US" sz="1000">
                        <a:effectLst/>
                        <a:latin typeface="Calibri"/>
                        <a:ea typeface="Calibri"/>
                        <a:cs typeface="Times New Roman"/>
                      </a:endParaRPr>
                    </a:p>
                  </a:txBody>
                  <a:tcPr marL="68580" marR="0" marT="0" marB="0">
                    <a:solidFill>
                      <a:srgbClr val="D4EAE4"/>
                    </a:solidFill>
                  </a:tcPr>
                </a:tc>
                <a:tc>
                  <a:txBody>
                    <a:bodyPr/>
                    <a:lstStyle/>
                    <a:p>
                      <a:pPr marL="0" marR="0">
                        <a:lnSpc>
                          <a:spcPct val="115000"/>
                        </a:lnSpc>
                        <a:spcBef>
                          <a:spcPts val="0"/>
                        </a:spcBef>
                        <a:spcAft>
                          <a:spcPts val="0"/>
                        </a:spcAft>
                      </a:pPr>
                      <a:r>
                        <a:rPr lang="en-US" sz="1000" dirty="0">
                          <a:effectLst/>
                        </a:rPr>
                        <a:t>Administration</a:t>
                      </a:r>
                      <a:endParaRPr lang="en-US" sz="1000" dirty="0">
                        <a:effectLst/>
                        <a:latin typeface="Calibri"/>
                        <a:ea typeface="Calibri"/>
                        <a:cs typeface="Times New Roman"/>
                      </a:endParaRPr>
                    </a:p>
                  </a:txBody>
                  <a:tcPr marL="68580" marR="0" marT="0" marB="0">
                    <a:solidFill>
                      <a:srgbClr val="D4EAE4"/>
                    </a:solidFill>
                  </a:tcPr>
                </a:tc>
                <a:tc>
                  <a:txBody>
                    <a:bodyPr/>
                    <a:lstStyle/>
                    <a:p>
                      <a:pPr marL="0" marR="0">
                        <a:lnSpc>
                          <a:spcPct val="115000"/>
                        </a:lnSpc>
                        <a:spcBef>
                          <a:spcPts val="0"/>
                        </a:spcBef>
                        <a:spcAft>
                          <a:spcPts val="0"/>
                        </a:spcAft>
                      </a:pPr>
                      <a:r>
                        <a:rPr lang="en-US" sz="1000" spc="-200" baseline="0" dirty="0" smtClean="0">
                          <a:effectLst/>
                        </a:rPr>
                        <a:t>C E </a:t>
                      </a:r>
                      <a:r>
                        <a:rPr lang="en-US" sz="1000" dirty="0" smtClean="0">
                          <a:effectLst/>
                        </a:rPr>
                        <a:t>O</a:t>
                      </a:r>
                      <a:endParaRPr lang="en-US" sz="1000" dirty="0">
                        <a:effectLst/>
                        <a:latin typeface="Calibri"/>
                        <a:ea typeface="Calibri"/>
                        <a:cs typeface="Times New Roman"/>
                      </a:endParaRPr>
                    </a:p>
                  </a:txBody>
                  <a:tcPr marL="68580" marR="0" marT="0" marB="0">
                    <a:solidFill>
                      <a:srgbClr val="D4EAE4"/>
                    </a:solidFill>
                  </a:tcPr>
                </a:tc>
                <a:tc>
                  <a:txBody>
                    <a:bodyPr/>
                    <a:lstStyle/>
                    <a:p>
                      <a:pPr marL="0" marR="0">
                        <a:lnSpc>
                          <a:spcPct val="115000"/>
                        </a:lnSpc>
                        <a:spcBef>
                          <a:spcPts val="0"/>
                        </a:spcBef>
                        <a:spcAft>
                          <a:spcPts val="0"/>
                        </a:spcAft>
                      </a:pPr>
                      <a:r>
                        <a:rPr lang="en-US" sz="1000" dirty="0">
                          <a:effectLst/>
                        </a:rPr>
                        <a:t> </a:t>
                      </a:r>
                      <a:endParaRPr lang="en-US" sz="1000" dirty="0">
                        <a:effectLst/>
                        <a:latin typeface="Calibri"/>
                        <a:ea typeface="Calibri"/>
                        <a:cs typeface="Times New Roman"/>
                      </a:endParaRPr>
                    </a:p>
                  </a:txBody>
                  <a:tcPr marL="68580" marR="0" marT="0" marB="0">
                    <a:solidFill>
                      <a:srgbClr val="D4EAE4"/>
                    </a:solidFill>
                  </a:tcPr>
                </a:tc>
                <a:tc>
                  <a:txBody>
                    <a:bodyPr/>
                    <a:lstStyle/>
                    <a:p>
                      <a:pPr marL="0" marR="0">
                        <a:lnSpc>
                          <a:spcPct val="115000"/>
                        </a:lnSpc>
                        <a:spcBef>
                          <a:spcPts val="0"/>
                        </a:spcBef>
                        <a:spcAft>
                          <a:spcPts val="0"/>
                        </a:spcAft>
                      </a:pPr>
                      <a:r>
                        <a:rPr lang="en-US" sz="1000" dirty="0">
                          <a:effectLst/>
                        </a:rPr>
                        <a:t>360-285-8110</a:t>
                      </a:r>
                      <a:endParaRPr lang="en-US" sz="1000" dirty="0">
                        <a:effectLst/>
                        <a:latin typeface="Calibri"/>
                        <a:ea typeface="Calibri"/>
                        <a:cs typeface="Times New Roman"/>
                      </a:endParaRPr>
                    </a:p>
                  </a:txBody>
                  <a:tcPr marL="36000" marR="0" marT="0" marB="0">
                    <a:solidFill>
                      <a:srgbClr val="D4EAE4"/>
                    </a:solidFill>
                  </a:tcPr>
                </a:tc>
                <a:tc>
                  <a:txBody>
                    <a:bodyPr/>
                    <a:lstStyle/>
                    <a:p>
                      <a:pPr marL="0" marR="0">
                        <a:lnSpc>
                          <a:spcPct val="115000"/>
                        </a:lnSpc>
                        <a:spcBef>
                          <a:spcPts val="0"/>
                        </a:spcBef>
                        <a:spcAft>
                          <a:spcPts val="0"/>
                        </a:spcAft>
                      </a:pPr>
                      <a:r>
                        <a:rPr lang="en-US" sz="1000" u="none" strike="noStrike">
                          <a:effectLst/>
                          <a:hlinkClick r:id="rId3"/>
                        </a:rPr>
                        <a:t>Mar</a:t>
                      </a:r>
                      <a:r>
                        <a:rPr lang="en-US" sz="1000" u="none" strike="noStrike" spc="-90">
                          <a:effectLst/>
                          <a:hlinkClick r:id="rId3"/>
                        </a:rPr>
                        <a:t>y</a:t>
                      </a:r>
                      <a:r>
                        <a:rPr lang="en-US" sz="1000" u="none" strike="noStrike">
                          <a:effectLst/>
                          <a:hlinkClick r:id="rId3"/>
                        </a:rPr>
                        <a:t>.Jacobs@W</a:t>
                      </a:r>
                      <a:r>
                        <a:rPr lang="en-US" sz="1000" u="none" strike="noStrike" spc="-130">
                          <a:effectLst/>
                          <a:hlinkClick r:id="rId3"/>
                        </a:rPr>
                        <a:t>P</a:t>
                      </a:r>
                      <a:r>
                        <a:rPr lang="en-US" sz="1000" u="none" strike="noStrike">
                          <a:effectLst/>
                          <a:hlinkClick r:id="rId3"/>
                        </a:rPr>
                        <a:t>.com</a:t>
                      </a:r>
                      <a:endParaRPr lang="en-US" sz="1000">
                        <a:effectLst/>
                        <a:latin typeface="Calibri"/>
                        <a:ea typeface="Calibri"/>
                        <a:cs typeface="Times New Roman"/>
                      </a:endParaRPr>
                    </a:p>
                  </a:txBody>
                  <a:tcPr marL="68580" marR="68580" marT="0" marB="0">
                    <a:solidFill>
                      <a:srgbClr val="D4EAE4"/>
                    </a:solidFill>
                  </a:tcPr>
                </a:tc>
                <a:extLst>
                  <a:ext uri="{0D108BD9-81ED-4DB2-BD59-A6C34878D82A}">
                    <a16:rowId xmlns:a16="http://schemas.microsoft.com/office/drawing/2014/main" val="10001"/>
                  </a:ext>
                </a:extLst>
              </a:tr>
              <a:tr h="175260">
                <a:tc>
                  <a:txBody>
                    <a:bodyPr/>
                    <a:lstStyle/>
                    <a:p>
                      <a:pPr marL="0" marR="0">
                        <a:lnSpc>
                          <a:spcPct val="115000"/>
                        </a:lnSpc>
                        <a:spcBef>
                          <a:spcPts val="0"/>
                        </a:spcBef>
                        <a:spcAft>
                          <a:spcPts val="0"/>
                        </a:spcAft>
                      </a:pPr>
                      <a:r>
                        <a:rPr lang="en-US" sz="1000" dirty="0">
                          <a:effectLst/>
                        </a:rPr>
                        <a:t>2</a:t>
                      </a:r>
                      <a:endParaRPr lang="en-US" sz="1000" dirty="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dirty="0">
                          <a:effectLst/>
                        </a:rPr>
                        <a:t>Rosalie</a:t>
                      </a:r>
                      <a:endParaRPr lang="en-US" sz="1000" dirty="0">
                        <a:effectLst/>
                        <a:latin typeface="Calibri"/>
                        <a:ea typeface="Calibri"/>
                        <a:cs typeface="Times New Roman"/>
                      </a:endParaRPr>
                    </a:p>
                  </a:txBody>
                  <a:tcPr marL="68580" marR="0" marT="0" marB="0">
                    <a:solidFill>
                      <a:srgbClr val="D4EAE4"/>
                    </a:solidFill>
                  </a:tcPr>
                </a:tc>
                <a:tc>
                  <a:txBody>
                    <a:bodyPr/>
                    <a:lstStyle/>
                    <a:p>
                      <a:pPr marL="0" marR="0">
                        <a:lnSpc>
                          <a:spcPct val="115000"/>
                        </a:lnSpc>
                        <a:spcBef>
                          <a:spcPts val="0"/>
                        </a:spcBef>
                        <a:spcAft>
                          <a:spcPts val="0"/>
                        </a:spcAft>
                      </a:pPr>
                      <a:r>
                        <a:rPr lang="en-US" sz="1000">
                          <a:effectLst/>
                        </a:rPr>
                        <a:t>Jackson</a:t>
                      </a:r>
                      <a:endParaRPr lang="en-US" sz="1000">
                        <a:effectLst/>
                        <a:latin typeface="Calibri"/>
                        <a:ea typeface="Calibri"/>
                        <a:cs typeface="Times New Roman"/>
                      </a:endParaRPr>
                    </a:p>
                  </a:txBody>
                  <a:tcPr marL="68580" marR="0" marT="0" marB="0">
                    <a:solidFill>
                      <a:srgbClr val="D4EAE4"/>
                    </a:solidFill>
                  </a:tcPr>
                </a:tc>
                <a:tc>
                  <a:txBody>
                    <a:bodyPr/>
                    <a:lstStyle/>
                    <a:p>
                      <a:pPr marL="0" marR="0">
                        <a:lnSpc>
                          <a:spcPct val="115000"/>
                        </a:lnSpc>
                        <a:spcBef>
                          <a:spcPts val="0"/>
                        </a:spcBef>
                        <a:spcAft>
                          <a:spcPts val="0"/>
                        </a:spcAft>
                      </a:pPr>
                      <a:r>
                        <a:rPr lang="en-US" sz="1000" dirty="0">
                          <a:effectLst/>
                        </a:rPr>
                        <a:t>Administration</a:t>
                      </a:r>
                      <a:endParaRPr lang="en-US" sz="1000" dirty="0">
                        <a:effectLst/>
                        <a:latin typeface="Calibri"/>
                        <a:ea typeface="Calibri"/>
                        <a:cs typeface="Times New Roman"/>
                      </a:endParaRPr>
                    </a:p>
                  </a:txBody>
                  <a:tcPr marL="68580" marR="0" marT="0" marB="0">
                    <a:solidFill>
                      <a:srgbClr val="D4EAE4"/>
                    </a:solidFill>
                  </a:tcPr>
                </a:tc>
                <a:tc>
                  <a:txBody>
                    <a:bodyPr/>
                    <a:lstStyle/>
                    <a:p>
                      <a:pPr marL="0" marR="0">
                        <a:lnSpc>
                          <a:spcPct val="115000"/>
                        </a:lnSpc>
                        <a:spcBef>
                          <a:spcPts val="0"/>
                        </a:spcBef>
                        <a:spcAft>
                          <a:spcPts val="0"/>
                        </a:spcAft>
                      </a:pPr>
                      <a:r>
                        <a:rPr lang="en-US" sz="1000">
                          <a:effectLst/>
                        </a:rPr>
                        <a:t>Admin</a:t>
                      </a:r>
                      <a:r>
                        <a:rPr lang="en-US" sz="1000" spc="55">
                          <a:effectLst/>
                        </a:rPr>
                        <a:t> </a:t>
                      </a:r>
                      <a:r>
                        <a:rPr lang="en-US" sz="1000">
                          <a:effectLst/>
                        </a:rPr>
                        <a:t>Assistant</a:t>
                      </a:r>
                      <a:endParaRPr lang="en-US" sz="1000">
                        <a:effectLst/>
                        <a:latin typeface="Calibri"/>
                        <a:ea typeface="Calibri"/>
                        <a:cs typeface="Times New Roman"/>
                      </a:endParaRPr>
                    </a:p>
                  </a:txBody>
                  <a:tcPr marL="68580" marR="0" marT="0" marB="0">
                    <a:solidFill>
                      <a:srgbClr val="D4EAE4"/>
                    </a:solidFill>
                  </a:tcPr>
                </a:tc>
                <a:tc>
                  <a:txBody>
                    <a:bodyPr/>
                    <a:lstStyle/>
                    <a:p>
                      <a:pPr marL="0" marR="0">
                        <a:lnSpc>
                          <a:spcPct val="115000"/>
                        </a:lnSpc>
                        <a:spcBef>
                          <a:spcPts val="0"/>
                        </a:spcBef>
                        <a:spcAft>
                          <a:spcPts val="0"/>
                        </a:spcAft>
                      </a:pPr>
                      <a:r>
                        <a:rPr lang="en-US" sz="1000">
                          <a:effectLst/>
                        </a:rPr>
                        <a:t>1</a:t>
                      </a:r>
                      <a:endParaRPr lang="en-US" sz="1000">
                        <a:effectLst/>
                        <a:latin typeface="Calibri"/>
                        <a:ea typeface="Calibri"/>
                        <a:cs typeface="Times New Roman"/>
                      </a:endParaRPr>
                    </a:p>
                  </a:txBody>
                  <a:tcPr marL="68580" marR="0" marT="0" marB="0">
                    <a:solidFill>
                      <a:srgbClr val="D4EAE4"/>
                    </a:solidFill>
                  </a:tcPr>
                </a:tc>
                <a:tc>
                  <a:txBody>
                    <a:bodyPr/>
                    <a:lstStyle/>
                    <a:p>
                      <a:pPr marL="0" marR="0">
                        <a:lnSpc>
                          <a:spcPct val="115000"/>
                        </a:lnSpc>
                        <a:spcBef>
                          <a:spcPts val="0"/>
                        </a:spcBef>
                        <a:spcAft>
                          <a:spcPts val="0"/>
                        </a:spcAft>
                      </a:pPr>
                      <a:r>
                        <a:rPr lang="en-US" sz="1000">
                          <a:effectLst/>
                        </a:rPr>
                        <a:t>360-285-8120</a:t>
                      </a:r>
                      <a:endParaRPr lang="en-US" sz="1000">
                        <a:effectLst/>
                        <a:latin typeface="Calibri"/>
                        <a:ea typeface="Calibri"/>
                        <a:cs typeface="Times New Roman"/>
                      </a:endParaRPr>
                    </a:p>
                  </a:txBody>
                  <a:tcPr marL="36000" marR="0" marT="0" marB="0">
                    <a:solidFill>
                      <a:srgbClr val="D4EAE4"/>
                    </a:solidFill>
                  </a:tcPr>
                </a:tc>
                <a:tc>
                  <a:txBody>
                    <a:bodyPr/>
                    <a:lstStyle/>
                    <a:p>
                      <a:pPr marL="0" marR="0">
                        <a:lnSpc>
                          <a:spcPct val="115000"/>
                        </a:lnSpc>
                        <a:spcBef>
                          <a:spcPts val="0"/>
                        </a:spcBef>
                        <a:spcAft>
                          <a:spcPts val="0"/>
                        </a:spcAft>
                      </a:pPr>
                      <a:r>
                        <a:rPr lang="en-US" sz="1000" u="none" strike="noStrike">
                          <a:effectLst/>
                          <a:hlinkClick r:id="rId4"/>
                        </a:rPr>
                        <a:t>Rosalie.Jackson@W</a:t>
                      </a:r>
                      <a:r>
                        <a:rPr lang="en-US" sz="1000" u="none" strike="noStrike" spc="-130">
                          <a:effectLst/>
                          <a:hlinkClick r:id="rId4"/>
                        </a:rPr>
                        <a:t>P</a:t>
                      </a:r>
                      <a:r>
                        <a:rPr lang="en-US" sz="1000" u="none" strike="noStrike">
                          <a:effectLst/>
                          <a:hlinkClick r:id="rId4"/>
                        </a:rPr>
                        <a:t>.com</a:t>
                      </a:r>
                      <a:endParaRPr lang="en-US" sz="1000">
                        <a:effectLst/>
                        <a:latin typeface="Calibri"/>
                        <a:ea typeface="Calibri"/>
                        <a:cs typeface="Times New Roman"/>
                      </a:endParaRPr>
                    </a:p>
                  </a:txBody>
                  <a:tcPr marL="68580" marR="68580" marT="0" marB="0">
                    <a:solidFill>
                      <a:srgbClr val="D4EAE4"/>
                    </a:solidFill>
                  </a:tcPr>
                </a:tc>
                <a:extLst>
                  <a:ext uri="{0D108BD9-81ED-4DB2-BD59-A6C34878D82A}">
                    <a16:rowId xmlns:a16="http://schemas.microsoft.com/office/drawing/2014/main" val="10002"/>
                  </a:ext>
                </a:extLst>
              </a:tr>
              <a:tr h="475488">
                <a:tc>
                  <a:txBody>
                    <a:bodyPr/>
                    <a:lstStyle/>
                    <a:p>
                      <a:pPr marL="0" marR="283210">
                        <a:lnSpc>
                          <a:spcPct val="104000"/>
                        </a:lnSpc>
                        <a:spcBef>
                          <a:spcPts val="0"/>
                        </a:spcBef>
                        <a:spcAft>
                          <a:spcPts val="0"/>
                        </a:spcAft>
                      </a:pPr>
                      <a:r>
                        <a:rPr lang="en-US" sz="1000">
                          <a:effectLst/>
                        </a:rPr>
                        <a:t>3</a:t>
                      </a:r>
                      <a:endParaRPr lang="en-US" sz="1000">
                        <a:effectLst/>
                        <a:latin typeface="Calibri"/>
                        <a:ea typeface="Calibri"/>
                        <a:cs typeface="Times New Roman"/>
                      </a:endParaRPr>
                    </a:p>
                  </a:txBody>
                  <a:tcPr marL="68580" marR="68580" marT="0" marB="0">
                    <a:solidFill>
                      <a:srgbClr val="D4EAE4"/>
                    </a:solidFill>
                  </a:tcPr>
                </a:tc>
                <a:tc>
                  <a:txBody>
                    <a:bodyPr/>
                    <a:lstStyle/>
                    <a:p>
                      <a:pPr marL="0" marR="0" algn="l" defTabSz="914400" rtl="0" eaLnBrk="1" latinLnBrk="0" hangingPunct="1">
                        <a:lnSpc>
                          <a:spcPct val="115000"/>
                        </a:lnSpc>
                        <a:spcBef>
                          <a:spcPts val="0"/>
                        </a:spcBef>
                        <a:spcAft>
                          <a:spcPts val="0"/>
                        </a:spcAft>
                      </a:pPr>
                      <a:r>
                        <a:rPr lang="en-US" sz="1000" kern="1200" dirty="0" smtClean="0">
                          <a:solidFill>
                            <a:schemeClr val="tx1"/>
                          </a:solidFill>
                          <a:effectLst/>
                          <a:latin typeface="+mn-lt"/>
                          <a:ea typeface="+mn-ea"/>
                          <a:cs typeface="+mn-cs"/>
                        </a:rPr>
                        <a:t>Richard</a:t>
                      </a:r>
                      <a:endParaRPr lang="en-US" sz="1000" kern="1200" dirty="0">
                        <a:solidFill>
                          <a:schemeClr val="tx1"/>
                        </a:solidFill>
                        <a:effectLst/>
                        <a:latin typeface="+mn-lt"/>
                        <a:ea typeface="+mn-ea"/>
                        <a:cs typeface="+mn-cs"/>
                      </a:endParaRPr>
                    </a:p>
                  </a:txBody>
                  <a:tcPr marL="68580" marR="0" marT="0" marB="0">
                    <a:solidFill>
                      <a:srgbClr val="D4EAE4"/>
                    </a:solidFill>
                  </a:tcPr>
                </a:tc>
                <a:tc>
                  <a:txBody>
                    <a:bodyPr/>
                    <a:lstStyle/>
                    <a:p>
                      <a:pPr marL="0" marR="0" algn="l" defTabSz="914400" rtl="0" eaLnBrk="1" latinLnBrk="0" hangingPunct="1">
                        <a:lnSpc>
                          <a:spcPct val="115000"/>
                        </a:lnSpc>
                        <a:spcBef>
                          <a:spcPts val="0"/>
                        </a:spcBef>
                        <a:spcAft>
                          <a:spcPts val="0"/>
                        </a:spcAft>
                        <a:tabLst/>
                      </a:pPr>
                      <a:r>
                        <a:rPr lang="en-US" sz="1000" kern="1200" dirty="0" err="1" smtClean="0">
                          <a:solidFill>
                            <a:schemeClr val="tx1"/>
                          </a:solidFill>
                          <a:effectLst/>
                          <a:latin typeface="+mn-lt"/>
                          <a:ea typeface="+mn-ea"/>
                          <a:cs typeface="+mn-cs"/>
                        </a:rPr>
                        <a:t>Bandalone</a:t>
                      </a:r>
                      <a:endParaRPr lang="en-US" sz="1000" kern="1200" dirty="0">
                        <a:solidFill>
                          <a:schemeClr val="tx1"/>
                        </a:solidFill>
                        <a:effectLst/>
                        <a:latin typeface="+mn-lt"/>
                        <a:ea typeface="+mn-ea"/>
                        <a:cs typeface="+mn-cs"/>
                      </a:endParaRPr>
                    </a:p>
                  </a:txBody>
                  <a:tcPr marL="68580" marR="0" marT="0" marB="0">
                    <a:solidFill>
                      <a:srgbClr val="D4EAE4"/>
                    </a:solidFill>
                  </a:tcPr>
                </a:tc>
                <a:tc>
                  <a:txBody>
                    <a:bodyPr/>
                    <a:lstStyle/>
                    <a:p>
                      <a:pPr marL="0" marR="283210">
                        <a:lnSpc>
                          <a:spcPct val="104000"/>
                        </a:lnSpc>
                        <a:spcBef>
                          <a:spcPts val="0"/>
                        </a:spcBef>
                        <a:spcAft>
                          <a:spcPts val="0"/>
                        </a:spcAft>
                      </a:pPr>
                      <a:r>
                        <a:rPr lang="en-US" sz="1000" dirty="0">
                          <a:effectLst/>
                        </a:rPr>
                        <a:t>Legal</a:t>
                      </a:r>
                      <a:endParaRPr lang="en-US" sz="1000" dirty="0">
                        <a:effectLst/>
                        <a:latin typeface="Calibri"/>
                        <a:ea typeface="Calibri"/>
                        <a:cs typeface="Times New Roman"/>
                      </a:endParaRPr>
                    </a:p>
                  </a:txBody>
                  <a:tcPr marL="68580" marR="0" marT="0" marB="0">
                    <a:solidFill>
                      <a:srgbClr val="D4EAE4"/>
                    </a:solidFill>
                  </a:tcPr>
                </a:tc>
                <a:tc>
                  <a:txBody>
                    <a:bodyPr/>
                    <a:lstStyle/>
                    <a:p>
                      <a:pPr marL="0" marR="283210">
                        <a:lnSpc>
                          <a:spcPct val="104000"/>
                        </a:lnSpc>
                        <a:spcBef>
                          <a:spcPts val="0"/>
                        </a:spcBef>
                        <a:spcAft>
                          <a:spcPts val="0"/>
                        </a:spcAft>
                      </a:pPr>
                      <a:r>
                        <a:rPr lang="en-US" sz="1000">
                          <a:effectLst/>
                        </a:rPr>
                        <a:t>Attorney</a:t>
                      </a:r>
                      <a:endParaRPr lang="en-US" sz="1000">
                        <a:effectLst/>
                        <a:latin typeface="Calibri"/>
                        <a:ea typeface="Calibri"/>
                        <a:cs typeface="Times New Roman"/>
                      </a:endParaRPr>
                    </a:p>
                  </a:txBody>
                  <a:tcPr marL="68580" marR="0" marT="0" marB="0">
                    <a:solidFill>
                      <a:srgbClr val="D4EAE4"/>
                    </a:solidFill>
                  </a:tcPr>
                </a:tc>
                <a:tc>
                  <a:txBody>
                    <a:bodyPr/>
                    <a:lstStyle/>
                    <a:p>
                      <a:pPr marL="0" marR="283210">
                        <a:lnSpc>
                          <a:spcPct val="104000"/>
                        </a:lnSpc>
                        <a:spcBef>
                          <a:spcPts val="0"/>
                        </a:spcBef>
                        <a:spcAft>
                          <a:spcPts val="0"/>
                        </a:spcAft>
                      </a:pPr>
                      <a:r>
                        <a:rPr lang="en-US" sz="1000">
                          <a:effectLst/>
                        </a:rPr>
                        <a:t>1</a:t>
                      </a:r>
                      <a:endParaRPr lang="en-US" sz="1000">
                        <a:effectLst/>
                        <a:latin typeface="Calibri"/>
                        <a:ea typeface="Calibri"/>
                        <a:cs typeface="Times New Roman"/>
                      </a:endParaRPr>
                    </a:p>
                  </a:txBody>
                  <a:tcPr marL="68580" marR="0" marT="0" marB="0">
                    <a:solidFill>
                      <a:srgbClr val="D4EAE4"/>
                    </a:solidFill>
                  </a:tcPr>
                </a:tc>
                <a:tc>
                  <a:txBody>
                    <a:bodyPr/>
                    <a:lstStyle/>
                    <a:p>
                      <a:pPr marL="0" marR="283210">
                        <a:lnSpc>
                          <a:spcPct val="104000"/>
                        </a:lnSpc>
                        <a:spcBef>
                          <a:spcPts val="0"/>
                        </a:spcBef>
                        <a:spcAft>
                          <a:spcPts val="0"/>
                        </a:spcAft>
                      </a:pPr>
                      <a:r>
                        <a:rPr lang="en-US" sz="1000" dirty="0" smtClean="0">
                          <a:effectLst/>
                        </a:rPr>
                        <a:t>360-285</a:t>
                      </a:r>
                      <a:r>
                        <a:rPr lang="en-US" sz="1000" baseline="0" dirty="0" smtClean="0">
                          <a:effectLst/>
                        </a:rPr>
                        <a:t>-</a:t>
                      </a:r>
                      <a:r>
                        <a:rPr lang="en-US" sz="1000" dirty="0" smtClean="0">
                          <a:effectLst/>
                        </a:rPr>
                        <a:t>8210</a:t>
                      </a:r>
                      <a:endParaRPr lang="en-US" sz="1000" dirty="0">
                        <a:effectLst/>
                        <a:latin typeface="Calibri"/>
                        <a:ea typeface="Calibri"/>
                        <a:cs typeface="Times New Roman"/>
                      </a:endParaRPr>
                    </a:p>
                  </a:txBody>
                  <a:tcPr marL="36000" marR="0" marT="0" marB="0">
                    <a:solidFill>
                      <a:srgbClr val="D4EAE4"/>
                    </a:solidFill>
                  </a:tcPr>
                </a:tc>
                <a:tc>
                  <a:txBody>
                    <a:bodyPr/>
                    <a:lstStyle/>
                    <a:p>
                      <a:pPr marL="0" marR="283210">
                        <a:lnSpc>
                          <a:spcPct val="104000"/>
                        </a:lnSpc>
                        <a:spcBef>
                          <a:spcPts val="0"/>
                        </a:spcBef>
                        <a:spcAft>
                          <a:spcPts val="0"/>
                        </a:spcAft>
                      </a:pPr>
                      <a:r>
                        <a:rPr lang="en-US" sz="1000" dirty="0" err="1">
                          <a:effectLst/>
                          <a:hlinkClick r:id="rId5" tooltip="Richard.Bandalone@ WP.com"/>
                        </a:rPr>
                        <a:t>Richard.Bandalone</a:t>
                      </a:r>
                      <a:r>
                        <a:rPr lang="en-US" sz="1000" dirty="0">
                          <a:effectLst/>
                          <a:hlinkClick r:id="rId5" tooltip="Richard.Bandalone@ WP.com"/>
                        </a:rPr>
                        <a:t>@ W</a:t>
                      </a:r>
                      <a:r>
                        <a:rPr lang="en-US" sz="1000" spc="-130" dirty="0">
                          <a:effectLst/>
                          <a:hlinkClick r:id="rId5" tooltip="Richard.Bandalone@ WP.com"/>
                        </a:rPr>
                        <a:t>P</a:t>
                      </a:r>
                      <a:r>
                        <a:rPr lang="en-US" sz="1000" dirty="0">
                          <a:effectLst/>
                          <a:hlinkClick r:id="rId5" tooltip="Richard.Bandalone@ WP.com"/>
                        </a:rPr>
                        <a:t>.com</a:t>
                      </a:r>
                      <a:endParaRPr lang="en-US" sz="1000" dirty="0">
                        <a:effectLst/>
                        <a:latin typeface="Calibri"/>
                        <a:ea typeface="Calibri"/>
                        <a:cs typeface="Times New Roman"/>
                      </a:endParaRPr>
                    </a:p>
                  </a:txBody>
                  <a:tcPr marL="68580" marR="68580" marT="0" marB="0">
                    <a:solidFill>
                      <a:srgbClr val="D4EAE4"/>
                    </a:solidFill>
                  </a:tcPr>
                </a:tc>
                <a:extLst>
                  <a:ext uri="{0D108BD9-81ED-4DB2-BD59-A6C34878D82A}">
                    <a16:rowId xmlns:a16="http://schemas.microsoft.com/office/drawing/2014/main" val="10003"/>
                  </a:ext>
                </a:extLst>
              </a:tr>
              <a:tr h="350520">
                <a:tc>
                  <a:txBody>
                    <a:bodyPr/>
                    <a:lstStyle/>
                    <a:p>
                      <a:pPr marL="0" marR="0">
                        <a:lnSpc>
                          <a:spcPct val="115000"/>
                        </a:lnSpc>
                        <a:spcBef>
                          <a:spcPts val="0"/>
                        </a:spcBef>
                        <a:spcAft>
                          <a:spcPts val="0"/>
                        </a:spcAft>
                      </a:pPr>
                      <a:r>
                        <a:rPr lang="en-US" sz="1000">
                          <a:effectLst/>
                        </a:rPr>
                        <a:t>4</a:t>
                      </a:r>
                      <a:endParaRPr lang="en-US" sz="100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a:effectLst/>
                        </a:rPr>
                        <a:t>George</a:t>
                      </a:r>
                      <a:endParaRPr lang="en-US" sz="1000">
                        <a:effectLst/>
                        <a:latin typeface="Calibri"/>
                        <a:ea typeface="Calibri"/>
                        <a:cs typeface="Times New Roman"/>
                      </a:endParaRPr>
                    </a:p>
                  </a:txBody>
                  <a:tcPr marL="68580" marR="0" marT="0" marB="0">
                    <a:solidFill>
                      <a:srgbClr val="D4EAE4"/>
                    </a:solidFill>
                  </a:tcPr>
                </a:tc>
                <a:tc>
                  <a:txBody>
                    <a:bodyPr/>
                    <a:lstStyle/>
                    <a:p>
                      <a:pPr marL="0" marR="0">
                        <a:lnSpc>
                          <a:spcPct val="115000"/>
                        </a:lnSpc>
                        <a:spcBef>
                          <a:spcPts val="0"/>
                        </a:spcBef>
                        <a:spcAft>
                          <a:spcPts val="0"/>
                        </a:spcAft>
                      </a:pPr>
                      <a:r>
                        <a:rPr lang="en-US" sz="1000" dirty="0">
                          <a:effectLst/>
                        </a:rPr>
                        <a:t>Smith</a:t>
                      </a:r>
                      <a:endParaRPr lang="en-US" sz="1000" dirty="0">
                        <a:effectLst/>
                        <a:latin typeface="Calibri"/>
                        <a:ea typeface="Calibri"/>
                        <a:cs typeface="Times New Roman"/>
                      </a:endParaRPr>
                    </a:p>
                  </a:txBody>
                  <a:tcPr marL="68580" marR="0" marT="0" marB="0">
                    <a:solidFill>
                      <a:srgbClr val="D4EAE4"/>
                    </a:solidFill>
                  </a:tcPr>
                </a:tc>
                <a:tc>
                  <a:txBody>
                    <a:bodyPr/>
                    <a:lstStyle/>
                    <a:p>
                      <a:pPr marL="0" marR="0">
                        <a:lnSpc>
                          <a:spcPct val="115000"/>
                        </a:lnSpc>
                        <a:spcBef>
                          <a:spcPts val="0"/>
                        </a:spcBef>
                        <a:spcAft>
                          <a:spcPts val="0"/>
                        </a:spcAft>
                      </a:pPr>
                      <a:r>
                        <a:rPr lang="en-US" sz="1000" dirty="0">
                          <a:effectLst/>
                        </a:rPr>
                        <a:t>Human</a:t>
                      </a:r>
                      <a:r>
                        <a:rPr lang="en-US" sz="1000" spc="175" dirty="0">
                          <a:effectLst/>
                        </a:rPr>
                        <a:t> </a:t>
                      </a:r>
                      <a:r>
                        <a:rPr lang="en-US" sz="1000" dirty="0">
                          <a:effectLst/>
                        </a:rPr>
                        <a:t>Resources</a:t>
                      </a:r>
                      <a:endParaRPr lang="en-US" sz="1000" dirty="0">
                        <a:effectLst/>
                        <a:latin typeface="Calibri"/>
                        <a:ea typeface="Calibri"/>
                        <a:cs typeface="Times New Roman"/>
                      </a:endParaRPr>
                    </a:p>
                  </a:txBody>
                  <a:tcPr marL="68580" marR="0" marT="0" marB="0">
                    <a:solidFill>
                      <a:srgbClr val="D4EAE4"/>
                    </a:solidFill>
                  </a:tcPr>
                </a:tc>
                <a:tc>
                  <a:txBody>
                    <a:bodyPr/>
                    <a:lstStyle/>
                    <a:p>
                      <a:pPr marL="0" marR="0">
                        <a:lnSpc>
                          <a:spcPct val="115000"/>
                        </a:lnSpc>
                        <a:spcBef>
                          <a:spcPts val="0"/>
                        </a:spcBef>
                        <a:spcAft>
                          <a:spcPts val="0"/>
                        </a:spcAft>
                      </a:pPr>
                      <a:r>
                        <a:rPr lang="en-US" sz="1000" dirty="0">
                          <a:effectLst/>
                        </a:rPr>
                        <a:t>HR3</a:t>
                      </a:r>
                      <a:endParaRPr lang="en-US" sz="1000" dirty="0">
                        <a:effectLst/>
                        <a:latin typeface="Calibri"/>
                        <a:ea typeface="Calibri"/>
                        <a:cs typeface="Times New Roman"/>
                      </a:endParaRPr>
                    </a:p>
                  </a:txBody>
                  <a:tcPr marL="68580" marR="0" marT="0" marB="0">
                    <a:solidFill>
                      <a:srgbClr val="D4EAE4"/>
                    </a:solidFill>
                  </a:tcPr>
                </a:tc>
                <a:tc>
                  <a:txBody>
                    <a:bodyPr/>
                    <a:lstStyle/>
                    <a:p>
                      <a:pPr marL="0" marR="0">
                        <a:lnSpc>
                          <a:spcPct val="115000"/>
                        </a:lnSpc>
                        <a:spcBef>
                          <a:spcPts val="0"/>
                        </a:spcBef>
                        <a:spcAft>
                          <a:spcPts val="0"/>
                        </a:spcAft>
                      </a:pPr>
                      <a:r>
                        <a:rPr lang="en-US" sz="1000">
                          <a:effectLst/>
                        </a:rPr>
                        <a:t>1</a:t>
                      </a:r>
                      <a:endParaRPr lang="en-US" sz="1000">
                        <a:effectLst/>
                        <a:latin typeface="Calibri"/>
                        <a:ea typeface="Calibri"/>
                        <a:cs typeface="Times New Roman"/>
                      </a:endParaRPr>
                    </a:p>
                  </a:txBody>
                  <a:tcPr marL="68580" marR="0" marT="0" marB="0">
                    <a:solidFill>
                      <a:srgbClr val="D4EAE4"/>
                    </a:solidFill>
                  </a:tcPr>
                </a:tc>
                <a:tc>
                  <a:txBody>
                    <a:bodyPr/>
                    <a:lstStyle/>
                    <a:p>
                      <a:pPr marL="0" marR="0">
                        <a:lnSpc>
                          <a:spcPct val="115000"/>
                        </a:lnSpc>
                        <a:spcBef>
                          <a:spcPts val="0"/>
                        </a:spcBef>
                        <a:spcAft>
                          <a:spcPts val="0"/>
                        </a:spcAft>
                      </a:pPr>
                      <a:r>
                        <a:rPr lang="en-US" sz="1000">
                          <a:effectLst/>
                        </a:rPr>
                        <a:t>360-285-8310</a:t>
                      </a:r>
                      <a:endParaRPr lang="en-US" sz="1000">
                        <a:effectLst/>
                        <a:latin typeface="Calibri"/>
                        <a:ea typeface="Calibri"/>
                        <a:cs typeface="Times New Roman"/>
                      </a:endParaRPr>
                    </a:p>
                  </a:txBody>
                  <a:tcPr marL="36000" marR="0" marT="0" marB="0">
                    <a:solidFill>
                      <a:srgbClr val="D4EAE4"/>
                    </a:solidFill>
                  </a:tcPr>
                </a:tc>
                <a:tc>
                  <a:txBody>
                    <a:bodyPr/>
                    <a:lstStyle/>
                    <a:p>
                      <a:pPr marL="0" marR="0">
                        <a:lnSpc>
                          <a:spcPct val="115000"/>
                        </a:lnSpc>
                        <a:spcBef>
                          <a:spcPts val="0"/>
                        </a:spcBef>
                        <a:spcAft>
                          <a:spcPts val="0"/>
                        </a:spcAft>
                      </a:pPr>
                      <a:r>
                        <a:rPr lang="en-US" sz="1000" u="none" strike="noStrike" dirty="0">
                          <a:effectLst/>
                          <a:hlinkClick r:id="rId6"/>
                        </a:rPr>
                        <a:t>George.Smith@W</a:t>
                      </a:r>
                      <a:r>
                        <a:rPr lang="en-US" sz="1000" u="none" strike="noStrike" spc="-130" dirty="0">
                          <a:effectLst/>
                          <a:hlinkClick r:id="rId6"/>
                        </a:rPr>
                        <a:t>P</a:t>
                      </a:r>
                      <a:r>
                        <a:rPr lang="en-US" sz="1000" u="none" strike="noStrike" dirty="0">
                          <a:effectLst/>
                          <a:hlinkClick r:id="rId6"/>
                        </a:rPr>
                        <a:t>.com</a:t>
                      </a:r>
                      <a:endParaRPr lang="en-US" sz="1000" dirty="0">
                        <a:effectLst/>
                        <a:latin typeface="Calibri"/>
                        <a:ea typeface="Calibri"/>
                        <a:cs typeface="Times New Roman"/>
                      </a:endParaRPr>
                    </a:p>
                  </a:txBody>
                  <a:tcPr marL="68580" marR="68580" marT="0" marB="0">
                    <a:solidFill>
                      <a:srgbClr val="D4EAE4"/>
                    </a:solidFill>
                  </a:tcPr>
                </a:tc>
                <a:extLst>
                  <a:ext uri="{0D108BD9-81ED-4DB2-BD59-A6C34878D82A}">
                    <a16:rowId xmlns:a16="http://schemas.microsoft.com/office/drawing/2014/main" val="10004"/>
                  </a:ext>
                </a:extLst>
              </a:tr>
              <a:tr h="350520">
                <a:tc>
                  <a:txBody>
                    <a:bodyPr/>
                    <a:lstStyle/>
                    <a:p>
                      <a:pPr marL="0" marR="0">
                        <a:lnSpc>
                          <a:spcPct val="115000"/>
                        </a:lnSpc>
                        <a:spcBef>
                          <a:spcPts val="0"/>
                        </a:spcBef>
                        <a:spcAft>
                          <a:spcPts val="0"/>
                        </a:spcAft>
                      </a:pPr>
                      <a:r>
                        <a:rPr lang="en-US" sz="1000">
                          <a:effectLst/>
                        </a:rPr>
                        <a:t>5</a:t>
                      </a:r>
                      <a:endParaRPr lang="en-US" sz="100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a:effectLst/>
                        </a:rPr>
                        <a:t>Alan</a:t>
                      </a:r>
                      <a:endParaRPr lang="en-US" sz="1000">
                        <a:effectLst/>
                        <a:latin typeface="Calibri"/>
                        <a:ea typeface="Calibri"/>
                        <a:cs typeface="Times New Roman"/>
                      </a:endParaRPr>
                    </a:p>
                  </a:txBody>
                  <a:tcPr marL="68580" marR="0" marT="0" marB="0">
                    <a:solidFill>
                      <a:srgbClr val="D4EAE4"/>
                    </a:solidFill>
                  </a:tcPr>
                </a:tc>
                <a:tc>
                  <a:txBody>
                    <a:bodyPr/>
                    <a:lstStyle/>
                    <a:p>
                      <a:pPr marL="0" marR="0">
                        <a:lnSpc>
                          <a:spcPct val="115000"/>
                        </a:lnSpc>
                        <a:spcBef>
                          <a:spcPts val="0"/>
                        </a:spcBef>
                        <a:spcAft>
                          <a:spcPts val="0"/>
                        </a:spcAft>
                      </a:pPr>
                      <a:r>
                        <a:rPr lang="en-US" sz="1000">
                          <a:effectLst/>
                        </a:rPr>
                        <a:t>Adams</a:t>
                      </a:r>
                      <a:endParaRPr lang="en-US" sz="1000">
                        <a:effectLst/>
                        <a:latin typeface="Calibri"/>
                        <a:ea typeface="Calibri"/>
                        <a:cs typeface="Times New Roman"/>
                      </a:endParaRPr>
                    </a:p>
                  </a:txBody>
                  <a:tcPr marL="68580" marR="0" marT="0" marB="0">
                    <a:solidFill>
                      <a:srgbClr val="D4EAE4"/>
                    </a:solidFill>
                  </a:tcPr>
                </a:tc>
                <a:tc>
                  <a:txBody>
                    <a:bodyPr/>
                    <a:lstStyle/>
                    <a:p>
                      <a:pPr marL="0" marR="0">
                        <a:lnSpc>
                          <a:spcPct val="115000"/>
                        </a:lnSpc>
                        <a:spcBef>
                          <a:spcPts val="0"/>
                        </a:spcBef>
                        <a:spcAft>
                          <a:spcPts val="0"/>
                        </a:spcAft>
                      </a:pPr>
                      <a:r>
                        <a:rPr lang="en-US" sz="1000" dirty="0">
                          <a:effectLst/>
                        </a:rPr>
                        <a:t>Human</a:t>
                      </a:r>
                      <a:r>
                        <a:rPr lang="en-US" sz="1000" spc="175" dirty="0">
                          <a:effectLst/>
                        </a:rPr>
                        <a:t> </a:t>
                      </a:r>
                      <a:r>
                        <a:rPr lang="en-US" sz="1000" dirty="0">
                          <a:effectLst/>
                        </a:rPr>
                        <a:t>Resources</a:t>
                      </a:r>
                      <a:endParaRPr lang="en-US" sz="1000" dirty="0">
                        <a:effectLst/>
                        <a:latin typeface="Calibri"/>
                        <a:ea typeface="Calibri"/>
                        <a:cs typeface="Times New Roman"/>
                      </a:endParaRPr>
                    </a:p>
                  </a:txBody>
                  <a:tcPr marL="68580" marR="0" marT="0" marB="0">
                    <a:solidFill>
                      <a:srgbClr val="D4EAE4"/>
                    </a:solidFill>
                  </a:tcPr>
                </a:tc>
                <a:tc>
                  <a:txBody>
                    <a:bodyPr/>
                    <a:lstStyle/>
                    <a:p>
                      <a:pPr marL="0" marR="0">
                        <a:lnSpc>
                          <a:spcPct val="115000"/>
                        </a:lnSpc>
                        <a:spcBef>
                          <a:spcPts val="0"/>
                        </a:spcBef>
                        <a:spcAft>
                          <a:spcPts val="0"/>
                        </a:spcAft>
                      </a:pPr>
                      <a:r>
                        <a:rPr lang="en-US" sz="1000">
                          <a:effectLst/>
                        </a:rPr>
                        <a:t>HR1</a:t>
                      </a:r>
                      <a:endParaRPr lang="en-US" sz="1000">
                        <a:effectLst/>
                        <a:latin typeface="Calibri"/>
                        <a:ea typeface="Calibri"/>
                        <a:cs typeface="Times New Roman"/>
                      </a:endParaRPr>
                    </a:p>
                  </a:txBody>
                  <a:tcPr marL="68580" marR="0" marT="0" marB="0">
                    <a:solidFill>
                      <a:srgbClr val="D4EAE4"/>
                    </a:solidFill>
                  </a:tcPr>
                </a:tc>
                <a:tc>
                  <a:txBody>
                    <a:bodyPr/>
                    <a:lstStyle/>
                    <a:p>
                      <a:pPr marL="0" marR="0">
                        <a:lnSpc>
                          <a:spcPct val="115000"/>
                        </a:lnSpc>
                        <a:spcBef>
                          <a:spcPts val="0"/>
                        </a:spcBef>
                        <a:spcAft>
                          <a:spcPts val="0"/>
                        </a:spcAft>
                      </a:pPr>
                      <a:r>
                        <a:rPr lang="en-US" sz="1000" dirty="0">
                          <a:effectLst/>
                        </a:rPr>
                        <a:t>4</a:t>
                      </a:r>
                      <a:endParaRPr lang="en-US" sz="1000" dirty="0">
                        <a:effectLst/>
                        <a:latin typeface="Calibri"/>
                        <a:ea typeface="Calibri"/>
                        <a:cs typeface="Times New Roman"/>
                      </a:endParaRPr>
                    </a:p>
                  </a:txBody>
                  <a:tcPr marL="68580" marR="0" marT="0" marB="0">
                    <a:solidFill>
                      <a:srgbClr val="D4EAE4"/>
                    </a:solidFill>
                  </a:tcPr>
                </a:tc>
                <a:tc>
                  <a:txBody>
                    <a:bodyPr/>
                    <a:lstStyle/>
                    <a:p>
                      <a:pPr marL="0" marR="0">
                        <a:lnSpc>
                          <a:spcPct val="115000"/>
                        </a:lnSpc>
                        <a:spcBef>
                          <a:spcPts val="0"/>
                        </a:spcBef>
                        <a:spcAft>
                          <a:spcPts val="0"/>
                        </a:spcAft>
                      </a:pPr>
                      <a:r>
                        <a:rPr lang="en-US" sz="1000">
                          <a:effectLst/>
                        </a:rPr>
                        <a:t>360-285-8320</a:t>
                      </a:r>
                      <a:endParaRPr lang="en-US" sz="1000">
                        <a:effectLst/>
                        <a:latin typeface="Calibri"/>
                        <a:ea typeface="Calibri"/>
                        <a:cs typeface="Times New Roman"/>
                      </a:endParaRPr>
                    </a:p>
                  </a:txBody>
                  <a:tcPr marL="36000" marR="0" marT="0" marB="0">
                    <a:solidFill>
                      <a:srgbClr val="D4EAE4"/>
                    </a:solidFill>
                  </a:tcPr>
                </a:tc>
                <a:tc>
                  <a:txBody>
                    <a:bodyPr/>
                    <a:lstStyle/>
                    <a:p>
                      <a:pPr marL="0" marR="0">
                        <a:lnSpc>
                          <a:spcPct val="115000"/>
                        </a:lnSpc>
                        <a:spcBef>
                          <a:spcPts val="0"/>
                        </a:spcBef>
                        <a:spcAft>
                          <a:spcPts val="0"/>
                        </a:spcAft>
                      </a:pPr>
                      <a:r>
                        <a:rPr lang="en-US" sz="1000" u="none" strike="noStrike">
                          <a:effectLst/>
                          <a:hlinkClick r:id="rId7"/>
                        </a:rPr>
                        <a:t>Alan.Adams@W</a:t>
                      </a:r>
                      <a:r>
                        <a:rPr lang="en-US" sz="1000" u="none" strike="noStrike" spc="-130">
                          <a:effectLst/>
                          <a:hlinkClick r:id="rId7"/>
                        </a:rPr>
                        <a:t>P</a:t>
                      </a:r>
                      <a:r>
                        <a:rPr lang="en-US" sz="1000" u="none" strike="noStrike">
                          <a:effectLst/>
                          <a:hlinkClick r:id="rId7"/>
                        </a:rPr>
                        <a:t>.com</a:t>
                      </a:r>
                      <a:endParaRPr lang="en-US" sz="1000">
                        <a:effectLst/>
                        <a:latin typeface="Calibri"/>
                        <a:ea typeface="Calibri"/>
                        <a:cs typeface="Times New Roman"/>
                      </a:endParaRPr>
                    </a:p>
                  </a:txBody>
                  <a:tcPr marL="68580" marR="68580" marT="0" marB="0">
                    <a:solidFill>
                      <a:srgbClr val="D4EAE4"/>
                    </a:solidFill>
                  </a:tcPr>
                </a:tc>
                <a:extLst>
                  <a:ext uri="{0D108BD9-81ED-4DB2-BD59-A6C34878D82A}">
                    <a16:rowId xmlns:a16="http://schemas.microsoft.com/office/drawing/2014/main" val="10005"/>
                  </a:ext>
                </a:extLst>
              </a:tr>
              <a:tr h="175260">
                <a:tc>
                  <a:txBody>
                    <a:bodyPr/>
                    <a:lstStyle/>
                    <a:p>
                      <a:pPr marL="0" marR="0">
                        <a:lnSpc>
                          <a:spcPct val="115000"/>
                        </a:lnSpc>
                        <a:spcBef>
                          <a:spcPts val="0"/>
                        </a:spcBef>
                        <a:spcAft>
                          <a:spcPts val="0"/>
                        </a:spcAft>
                      </a:pPr>
                      <a:r>
                        <a:rPr lang="en-US" sz="1000">
                          <a:effectLst/>
                        </a:rPr>
                        <a:t>6</a:t>
                      </a:r>
                      <a:endParaRPr lang="en-US" sz="100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a:effectLst/>
                        </a:rPr>
                        <a:t>Ken</a:t>
                      </a:r>
                      <a:endParaRPr lang="en-US" sz="1000">
                        <a:effectLst/>
                        <a:latin typeface="Calibri"/>
                        <a:ea typeface="Calibri"/>
                        <a:cs typeface="Times New Roman"/>
                      </a:endParaRPr>
                    </a:p>
                  </a:txBody>
                  <a:tcPr marL="68580" marR="0" marT="0" marB="0">
                    <a:solidFill>
                      <a:srgbClr val="D4EAE4"/>
                    </a:solidFill>
                  </a:tcPr>
                </a:tc>
                <a:tc>
                  <a:txBody>
                    <a:bodyPr/>
                    <a:lstStyle/>
                    <a:p>
                      <a:pPr marL="0" marR="0">
                        <a:lnSpc>
                          <a:spcPct val="115000"/>
                        </a:lnSpc>
                        <a:spcBef>
                          <a:spcPts val="0"/>
                        </a:spcBef>
                        <a:spcAft>
                          <a:spcPts val="0"/>
                        </a:spcAft>
                      </a:pPr>
                      <a:r>
                        <a:rPr lang="en-US" sz="1000">
                          <a:effectLst/>
                        </a:rPr>
                        <a:t>Evans</a:t>
                      </a:r>
                      <a:endParaRPr lang="en-US" sz="1000">
                        <a:effectLst/>
                        <a:latin typeface="Calibri"/>
                        <a:ea typeface="Calibri"/>
                        <a:cs typeface="Times New Roman"/>
                      </a:endParaRPr>
                    </a:p>
                  </a:txBody>
                  <a:tcPr marL="68580" marR="0" marT="0" marB="0">
                    <a:solidFill>
                      <a:srgbClr val="D4EAE4"/>
                    </a:solidFill>
                  </a:tcPr>
                </a:tc>
                <a:tc>
                  <a:txBody>
                    <a:bodyPr/>
                    <a:lstStyle/>
                    <a:p>
                      <a:pPr marL="0" marR="0">
                        <a:lnSpc>
                          <a:spcPct val="115000"/>
                        </a:lnSpc>
                        <a:spcBef>
                          <a:spcPts val="0"/>
                        </a:spcBef>
                        <a:spcAft>
                          <a:spcPts val="0"/>
                        </a:spcAft>
                      </a:pPr>
                      <a:r>
                        <a:rPr lang="en-US" sz="1000">
                          <a:effectLst/>
                        </a:rPr>
                        <a:t>Finance</a:t>
                      </a:r>
                      <a:endParaRPr lang="en-US" sz="1000">
                        <a:effectLst/>
                        <a:latin typeface="Calibri"/>
                        <a:ea typeface="Calibri"/>
                        <a:cs typeface="Times New Roman"/>
                      </a:endParaRPr>
                    </a:p>
                  </a:txBody>
                  <a:tcPr marL="68580" marR="0" marT="0" marB="0">
                    <a:solidFill>
                      <a:srgbClr val="D4EAE4"/>
                    </a:solidFill>
                  </a:tcPr>
                </a:tc>
                <a:tc>
                  <a:txBody>
                    <a:bodyPr/>
                    <a:lstStyle/>
                    <a:p>
                      <a:pPr marL="0" marR="0">
                        <a:lnSpc>
                          <a:spcPct val="115000"/>
                        </a:lnSpc>
                        <a:spcBef>
                          <a:spcPts val="0"/>
                        </a:spcBef>
                        <a:spcAft>
                          <a:spcPts val="0"/>
                        </a:spcAft>
                      </a:pPr>
                      <a:r>
                        <a:rPr lang="en-US" sz="1000" dirty="0">
                          <a:effectLst/>
                        </a:rPr>
                        <a:t>CFO</a:t>
                      </a:r>
                      <a:endParaRPr lang="en-US" sz="1000" dirty="0">
                        <a:effectLst/>
                        <a:latin typeface="Calibri"/>
                        <a:ea typeface="Calibri"/>
                        <a:cs typeface="Times New Roman"/>
                      </a:endParaRPr>
                    </a:p>
                  </a:txBody>
                  <a:tcPr marL="68580" marR="0" marT="0" marB="0">
                    <a:solidFill>
                      <a:srgbClr val="D4EAE4"/>
                    </a:solidFill>
                  </a:tcPr>
                </a:tc>
                <a:tc>
                  <a:txBody>
                    <a:bodyPr/>
                    <a:lstStyle/>
                    <a:p>
                      <a:pPr marL="0" marR="0">
                        <a:lnSpc>
                          <a:spcPct val="115000"/>
                        </a:lnSpc>
                        <a:spcBef>
                          <a:spcPts val="0"/>
                        </a:spcBef>
                        <a:spcAft>
                          <a:spcPts val="0"/>
                        </a:spcAft>
                      </a:pPr>
                      <a:r>
                        <a:rPr lang="en-US" sz="1000" dirty="0">
                          <a:effectLst/>
                        </a:rPr>
                        <a:t>1</a:t>
                      </a:r>
                      <a:endParaRPr lang="en-US" sz="1000" dirty="0">
                        <a:effectLst/>
                        <a:latin typeface="Calibri"/>
                        <a:ea typeface="Calibri"/>
                        <a:cs typeface="Times New Roman"/>
                      </a:endParaRPr>
                    </a:p>
                  </a:txBody>
                  <a:tcPr marL="68580" marR="0" marT="0" marB="0">
                    <a:solidFill>
                      <a:srgbClr val="D4EAE4"/>
                    </a:solidFill>
                  </a:tcPr>
                </a:tc>
                <a:tc>
                  <a:txBody>
                    <a:bodyPr/>
                    <a:lstStyle/>
                    <a:p>
                      <a:pPr marL="0" marR="0">
                        <a:lnSpc>
                          <a:spcPct val="115000"/>
                        </a:lnSpc>
                        <a:spcBef>
                          <a:spcPts val="0"/>
                        </a:spcBef>
                        <a:spcAft>
                          <a:spcPts val="0"/>
                        </a:spcAft>
                      </a:pPr>
                      <a:r>
                        <a:rPr lang="en-US" sz="1000">
                          <a:effectLst/>
                        </a:rPr>
                        <a:t>360-285-8410</a:t>
                      </a:r>
                      <a:endParaRPr lang="en-US" sz="1000">
                        <a:effectLst/>
                        <a:latin typeface="Calibri"/>
                        <a:ea typeface="Calibri"/>
                        <a:cs typeface="Times New Roman"/>
                      </a:endParaRPr>
                    </a:p>
                  </a:txBody>
                  <a:tcPr marL="36000" marR="0" marT="0" marB="0">
                    <a:solidFill>
                      <a:srgbClr val="D4EAE4"/>
                    </a:solidFill>
                  </a:tcPr>
                </a:tc>
                <a:tc>
                  <a:txBody>
                    <a:bodyPr/>
                    <a:lstStyle/>
                    <a:p>
                      <a:pPr marL="0" marR="0">
                        <a:lnSpc>
                          <a:spcPct val="115000"/>
                        </a:lnSpc>
                        <a:spcBef>
                          <a:spcPts val="0"/>
                        </a:spcBef>
                        <a:spcAft>
                          <a:spcPts val="0"/>
                        </a:spcAft>
                      </a:pPr>
                      <a:r>
                        <a:rPr lang="en-US" sz="1000" u="none" strike="noStrike">
                          <a:effectLst/>
                          <a:hlinkClick r:id="rId8"/>
                        </a:rPr>
                        <a:t>Ken.Evans@W</a:t>
                      </a:r>
                      <a:r>
                        <a:rPr lang="en-US" sz="1000" u="none" strike="noStrike" spc="-130">
                          <a:effectLst/>
                          <a:hlinkClick r:id="rId8"/>
                        </a:rPr>
                        <a:t>P</a:t>
                      </a:r>
                      <a:r>
                        <a:rPr lang="en-US" sz="1000" u="none" strike="noStrike">
                          <a:effectLst/>
                          <a:hlinkClick r:id="rId8"/>
                        </a:rPr>
                        <a:t>.com</a:t>
                      </a:r>
                      <a:endParaRPr lang="en-US" sz="1000">
                        <a:effectLst/>
                        <a:latin typeface="Calibri"/>
                        <a:ea typeface="Calibri"/>
                        <a:cs typeface="Times New Roman"/>
                      </a:endParaRPr>
                    </a:p>
                  </a:txBody>
                  <a:tcPr marL="68580" marR="68580" marT="0" marB="0">
                    <a:solidFill>
                      <a:srgbClr val="D4EAE4"/>
                    </a:solidFill>
                  </a:tcPr>
                </a:tc>
                <a:extLst>
                  <a:ext uri="{0D108BD9-81ED-4DB2-BD59-A6C34878D82A}">
                    <a16:rowId xmlns:a16="http://schemas.microsoft.com/office/drawing/2014/main" val="10006"/>
                  </a:ext>
                </a:extLst>
              </a:tr>
              <a:tr h="175260">
                <a:tc>
                  <a:txBody>
                    <a:bodyPr/>
                    <a:lstStyle/>
                    <a:p>
                      <a:pPr marL="0" marR="0">
                        <a:lnSpc>
                          <a:spcPct val="115000"/>
                        </a:lnSpc>
                        <a:spcBef>
                          <a:spcPts val="0"/>
                        </a:spcBef>
                        <a:spcAft>
                          <a:spcPts val="0"/>
                        </a:spcAft>
                      </a:pPr>
                      <a:r>
                        <a:rPr lang="en-US" sz="1000">
                          <a:effectLst/>
                        </a:rPr>
                        <a:t>7</a:t>
                      </a:r>
                      <a:endParaRPr lang="en-US" sz="100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a:effectLst/>
                        </a:rPr>
                        <a:t>Mary</a:t>
                      </a:r>
                      <a:endParaRPr lang="en-US" sz="1000">
                        <a:effectLst/>
                        <a:latin typeface="Calibri"/>
                        <a:ea typeface="Calibri"/>
                        <a:cs typeface="Times New Roman"/>
                      </a:endParaRPr>
                    </a:p>
                  </a:txBody>
                  <a:tcPr marL="68580" marR="0" marT="0" marB="0">
                    <a:solidFill>
                      <a:srgbClr val="D4EAE4"/>
                    </a:solidFill>
                  </a:tcPr>
                </a:tc>
                <a:tc>
                  <a:txBody>
                    <a:bodyPr/>
                    <a:lstStyle/>
                    <a:p>
                      <a:pPr marL="0" marR="0">
                        <a:lnSpc>
                          <a:spcPct val="115000"/>
                        </a:lnSpc>
                        <a:spcBef>
                          <a:spcPts val="0"/>
                        </a:spcBef>
                        <a:spcAft>
                          <a:spcPts val="0"/>
                        </a:spcAft>
                      </a:pPr>
                      <a:r>
                        <a:rPr lang="en-US" sz="1000">
                          <a:effectLst/>
                        </a:rPr>
                        <a:t>Abernathy</a:t>
                      </a:r>
                      <a:endParaRPr lang="en-US" sz="1000">
                        <a:effectLst/>
                        <a:latin typeface="Calibri"/>
                        <a:ea typeface="Calibri"/>
                        <a:cs typeface="Times New Roman"/>
                      </a:endParaRPr>
                    </a:p>
                  </a:txBody>
                  <a:tcPr marL="68580" marR="0" marT="0" marB="0">
                    <a:solidFill>
                      <a:srgbClr val="D4EAE4"/>
                    </a:solidFill>
                  </a:tcPr>
                </a:tc>
                <a:tc>
                  <a:txBody>
                    <a:bodyPr/>
                    <a:lstStyle/>
                    <a:p>
                      <a:pPr marL="0" marR="0">
                        <a:lnSpc>
                          <a:spcPct val="115000"/>
                        </a:lnSpc>
                        <a:spcBef>
                          <a:spcPts val="0"/>
                        </a:spcBef>
                        <a:spcAft>
                          <a:spcPts val="0"/>
                        </a:spcAft>
                      </a:pPr>
                      <a:r>
                        <a:rPr lang="en-US" sz="1000">
                          <a:effectLst/>
                        </a:rPr>
                        <a:t>Finance</a:t>
                      </a:r>
                      <a:endParaRPr lang="en-US" sz="1000">
                        <a:effectLst/>
                        <a:latin typeface="Calibri"/>
                        <a:ea typeface="Calibri"/>
                        <a:cs typeface="Times New Roman"/>
                      </a:endParaRPr>
                    </a:p>
                  </a:txBody>
                  <a:tcPr marL="68580" marR="0" marT="0" marB="0">
                    <a:solidFill>
                      <a:srgbClr val="D4EAE4"/>
                    </a:solidFill>
                  </a:tcPr>
                </a:tc>
                <a:tc>
                  <a:txBody>
                    <a:bodyPr/>
                    <a:lstStyle/>
                    <a:p>
                      <a:pPr marL="0" marR="0">
                        <a:lnSpc>
                          <a:spcPct val="115000"/>
                        </a:lnSpc>
                        <a:spcBef>
                          <a:spcPts val="0"/>
                        </a:spcBef>
                        <a:spcAft>
                          <a:spcPts val="0"/>
                        </a:spcAft>
                      </a:pPr>
                      <a:r>
                        <a:rPr lang="en-US" sz="1000" spc="-55">
                          <a:effectLst/>
                        </a:rPr>
                        <a:t>F</a:t>
                      </a:r>
                      <a:r>
                        <a:rPr lang="en-US" sz="1000">
                          <a:effectLst/>
                        </a:rPr>
                        <a:t>A3</a:t>
                      </a:r>
                      <a:endParaRPr lang="en-US" sz="1000">
                        <a:effectLst/>
                        <a:latin typeface="Calibri"/>
                        <a:ea typeface="Calibri"/>
                        <a:cs typeface="Times New Roman"/>
                      </a:endParaRPr>
                    </a:p>
                  </a:txBody>
                  <a:tcPr marL="68580" marR="0" marT="0" marB="0">
                    <a:solidFill>
                      <a:srgbClr val="D4EAE4"/>
                    </a:solidFill>
                  </a:tcPr>
                </a:tc>
                <a:tc>
                  <a:txBody>
                    <a:bodyPr/>
                    <a:lstStyle/>
                    <a:p>
                      <a:pPr marL="0" marR="0">
                        <a:lnSpc>
                          <a:spcPct val="115000"/>
                        </a:lnSpc>
                        <a:spcBef>
                          <a:spcPts val="0"/>
                        </a:spcBef>
                        <a:spcAft>
                          <a:spcPts val="0"/>
                        </a:spcAft>
                      </a:pPr>
                      <a:r>
                        <a:rPr lang="en-US" sz="1000" dirty="0">
                          <a:effectLst/>
                        </a:rPr>
                        <a:t>6</a:t>
                      </a:r>
                      <a:endParaRPr lang="en-US" sz="1000" dirty="0">
                        <a:effectLst/>
                        <a:latin typeface="Calibri"/>
                        <a:ea typeface="Calibri"/>
                        <a:cs typeface="Times New Roman"/>
                      </a:endParaRPr>
                    </a:p>
                  </a:txBody>
                  <a:tcPr marL="68580" marR="0" marT="0" marB="0">
                    <a:solidFill>
                      <a:srgbClr val="D4EAE4"/>
                    </a:solidFill>
                  </a:tcPr>
                </a:tc>
                <a:tc>
                  <a:txBody>
                    <a:bodyPr/>
                    <a:lstStyle/>
                    <a:p>
                      <a:pPr marL="0" marR="0">
                        <a:lnSpc>
                          <a:spcPct val="115000"/>
                        </a:lnSpc>
                        <a:spcBef>
                          <a:spcPts val="0"/>
                        </a:spcBef>
                        <a:spcAft>
                          <a:spcPts val="0"/>
                        </a:spcAft>
                      </a:pPr>
                      <a:r>
                        <a:rPr lang="en-US" sz="1000">
                          <a:effectLst/>
                        </a:rPr>
                        <a:t>360-285-8420</a:t>
                      </a:r>
                      <a:endParaRPr lang="en-US" sz="1000">
                        <a:effectLst/>
                        <a:latin typeface="Calibri"/>
                        <a:ea typeface="Calibri"/>
                        <a:cs typeface="Times New Roman"/>
                      </a:endParaRPr>
                    </a:p>
                  </a:txBody>
                  <a:tcPr marL="36000" marR="0" marT="0" marB="0">
                    <a:solidFill>
                      <a:srgbClr val="D4EAE4"/>
                    </a:solidFill>
                  </a:tcPr>
                </a:tc>
                <a:tc>
                  <a:txBody>
                    <a:bodyPr/>
                    <a:lstStyle/>
                    <a:p>
                      <a:pPr marL="0" marR="0">
                        <a:lnSpc>
                          <a:spcPct val="115000"/>
                        </a:lnSpc>
                        <a:spcBef>
                          <a:spcPts val="0"/>
                        </a:spcBef>
                        <a:spcAft>
                          <a:spcPts val="0"/>
                        </a:spcAft>
                      </a:pPr>
                      <a:r>
                        <a:rPr lang="en-US" sz="1000" u="none" strike="noStrike">
                          <a:effectLst/>
                          <a:hlinkClick r:id="rId9"/>
                        </a:rPr>
                        <a:t>Mar</a:t>
                      </a:r>
                      <a:r>
                        <a:rPr lang="en-US" sz="1000" u="none" strike="noStrike" spc="-90">
                          <a:effectLst/>
                          <a:hlinkClick r:id="rId9"/>
                        </a:rPr>
                        <a:t>y</a:t>
                      </a:r>
                      <a:r>
                        <a:rPr lang="en-US" sz="1000" u="none" strike="noStrike">
                          <a:effectLst/>
                          <a:hlinkClick r:id="rId9"/>
                        </a:rPr>
                        <a:t>.Abernathy@W</a:t>
                      </a:r>
                      <a:r>
                        <a:rPr lang="en-US" sz="1000" u="none" strike="noStrike" spc="-130">
                          <a:effectLst/>
                          <a:hlinkClick r:id="rId9"/>
                        </a:rPr>
                        <a:t>P</a:t>
                      </a:r>
                      <a:r>
                        <a:rPr lang="en-US" sz="1000" u="none" strike="noStrike">
                          <a:effectLst/>
                          <a:hlinkClick r:id="rId9"/>
                        </a:rPr>
                        <a:t>.com</a:t>
                      </a:r>
                      <a:endParaRPr lang="en-US" sz="1000">
                        <a:effectLst/>
                        <a:latin typeface="Calibri"/>
                        <a:ea typeface="Calibri"/>
                        <a:cs typeface="Times New Roman"/>
                      </a:endParaRPr>
                    </a:p>
                  </a:txBody>
                  <a:tcPr marL="68580" marR="68580" marT="0" marB="0">
                    <a:solidFill>
                      <a:srgbClr val="D4EAE4"/>
                    </a:solidFill>
                  </a:tcPr>
                </a:tc>
                <a:extLst>
                  <a:ext uri="{0D108BD9-81ED-4DB2-BD59-A6C34878D82A}">
                    <a16:rowId xmlns:a16="http://schemas.microsoft.com/office/drawing/2014/main" val="10007"/>
                  </a:ext>
                </a:extLst>
              </a:tr>
              <a:tr h="175260">
                <a:tc>
                  <a:txBody>
                    <a:bodyPr/>
                    <a:lstStyle/>
                    <a:p>
                      <a:pPr marL="0" marR="0">
                        <a:lnSpc>
                          <a:spcPct val="115000"/>
                        </a:lnSpc>
                        <a:spcBef>
                          <a:spcPts val="0"/>
                        </a:spcBef>
                        <a:spcAft>
                          <a:spcPts val="0"/>
                        </a:spcAft>
                      </a:pPr>
                      <a:r>
                        <a:rPr lang="en-US" sz="1000">
                          <a:effectLst/>
                        </a:rPr>
                        <a:t>8</a:t>
                      </a:r>
                      <a:endParaRPr lang="en-US" sz="100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spc="-90" dirty="0">
                          <a:effectLst/>
                        </a:rPr>
                        <a:t>T</a:t>
                      </a:r>
                      <a:r>
                        <a:rPr lang="en-US" sz="1000" dirty="0">
                          <a:effectLst/>
                        </a:rPr>
                        <a:t>om</a:t>
                      </a:r>
                      <a:endParaRPr lang="en-US" sz="1000" dirty="0">
                        <a:effectLst/>
                        <a:latin typeface="Calibri"/>
                        <a:ea typeface="Calibri"/>
                        <a:cs typeface="Times New Roman"/>
                      </a:endParaRPr>
                    </a:p>
                  </a:txBody>
                  <a:tcPr marL="68580" marR="0" marT="0" marB="0">
                    <a:solidFill>
                      <a:srgbClr val="D4EAE4"/>
                    </a:solidFill>
                  </a:tcPr>
                </a:tc>
                <a:tc>
                  <a:txBody>
                    <a:bodyPr/>
                    <a:lstStyle/>
                    <a:p>
                      <a:pPr marL="0" marR="0">
                        <a:lnSpc>
                          <a:spcPct val="115000"/>
                        </a:lnSpc>
                        <a:spcBef>
                          <a:spcPts val="0"/>
                        </a:spcBef>
                        <a:spcAft>
                          <a:spcPts val="0"/>
                        </a:spcAft>
                      </a:pPr>
                      <a:r>
                        <a:rPr lang="en-US" sz="1000">
                          <a:effectLst/>
                        </a:rPr>
                        <a:t>Caruthers</a:t>
                      </a:r>
                      <a:endParaRPr lang="en-US" sz="1000">
                        <a:effectLst/>
                        <a:latin typeface="Calibri"/>
                        <a:ea typeface="Calibri"/>
                        <a:cs typeface="Times New Roman"/>
                      </a:endParaRPr>
                    </a:p>
                  </a:txBody>
                  <a:tcPr marL="68580" marR="0" marT="0" marB="0">
                    <a:solidFill>
                      <a:srgbClr val="D4EAE4"/>
                    </a:solidFill>
                  </a:tcPr>
                </a:tc>
                <a:tc>
                  <a:txBody>
                    <a:bodyPr/>
                    <a:lstStyle/>
                    <a:p>
                      <a:pPr marL="0" marR="0">
                        <a:lnSpc>
                          <a:spcPct val="115000"/>
                        </a:lnSpc>
                        <a:spcBef>
                          <a:spcPts val="0"/>
                        </a:spcBef>
                        <a:spcAft>
                          <a:spcPts val="0"/>
                        </a:spcAft>
                      </a:pPr>
                      <a:r>
                        <a:rPr lang="en-US" sz="1000">
                          <a:effectLst/>
                        </a:rPr>
                        <a:t>Accounting</a:t>
                      </a:r>
                      <a:endParaRPr lang="en-US" sz="1000">
                        <a:effectLst/>
                        <a:latin typeface="Calibri"/>
                        <a:ea typeface="Calibri"/>
                        <a:cs typeface="Times New Roman"/>
                      </a:endParaRPr>
                    </a:p>
                  </a:txBody>
                  <a:tcPr marL="68580" marR="0" marT="0" marB="0">
                    <a:solidFill>
                      <a:srgbClr val="D4EAE4"/>
                    </a:solidFill>
                  </a:tcPr>
                </a:tc>
                <a:tc>
                  <a:txBody>
                    <a:bodyPr/>
                    <a:lstStyle/>
                    <a:p>
                      <a:pPr marL="0" marR="0">
                        <a:lnSpc>
                          <a:spcPct val="115000"/>
                        </a:lnSpc>
                        <a:spcBef>
                          <a:spcPts val="0"/>
                        </a:spcBef>
                        <a:spcAft>
                          <a:spcPts val="0"/>
                        </a:spcAft>
                      </a:pPr>
                      <a:r>
                        <a:rPr lang="en-US" sz="1000" spc="-55">
                          <a:effectLst/>
                        </a:rPr>
                        <a:t>F</a:t>
                      </a:r>
                      <a:r>
                        <a:rPr lang="en-US" sz="1000">
                          <a:effectLst/>
                        </a:rPr>
                        <a:t>A2</a:t>
                      </a:r>
                      <a:endParaRPr lang="en-US" sz="1000">
                        <a:effectLst/>
                        <a:latin typeface="Calibri"/>
                        <a:ea typeface="Calibri"/>
                        <a:cs typeface="Times New Roman"/>
                      </a:endParaRPr>
                    </a:p>
                  </a:txBody>
                  <a:tcPr marL="68580" marR="0" marT="0" marB="0">
                    <a:solidFill>
                      <a:srgbClr val="D4EAE4"/>
                    </a:solidFill>
                  </a:tcPr>
                </a:tc>
                <a:tc>
                  <a:txBody>
                    <a:bodyPr/>
                    <a:lstStyle/>
                    <a:p>
                      <a:pPr marL="0" marR="0">
                        <a:lnSpc>
                          <a:spcPct val="115000"/>
                        </a:lnSpc>
                        <a:spcBef>
                          <a:spcPts val="0"/>
                        </a:spcBef>
                        <a:spcAft>
                          <a:spcPts val="0"/>
                        </a:spcAft>
                      </a:pPr>
                      <a:r>
                        <a:rPr lang="en-US" sz="1000">
                          <a:effectLst/>
                        </a:rPr>
                        <a:t>6</a:t>
                      </a:r>
                      <a:endParaRPr lang="en-US" sz="1000">
                        <a:effectLst/>
                        <a:latin typeface="Calibri"/>
                        <a:ea typeface="Calibri"/>
                        <a:cs typeface="Times New Roman"/>
                      </a:endParaRPr>
                    </a:p>
                  </a:txBody>
                  <a:tcPr marL="68580" marR="0" marT="0" marB="0">
                    <a:solidFill>
                      <a:srgbClr val="D4EAE4"/>
                    </a:solidFill>
                  </a:tcPr>
                </a:tc>
                <a:tc>
                  <a:txBody>
                    <a:bodyPr/>
                    <a:lstStyle/>
                    <a:p>
                      <a:pPr marL="0" marR="0">
                        <a:lnSpc>
                          <a:spcPct val="115000"/>
                        </a:lnSpc>
                        <a:spcBef>
                          <a:spcPts val="0"/>
                        </a:spcBef>
                        <a:spcAft>
                          <a:spcPts val="0"/>
                        </a:spcAft>
                      </a:pPr>
                      <a:r>
                        <a:rPr lang="en-US" sz="1000" dirty="0">
                          <a:effectLst/>
                        </a:rPr>
                        <a:t>360-285-8430</a:t>
                      </a:r>
                      <a:endParaRPr lang="en-US" sz="1000" dirty="0">
                        <a:effectLst/>
                        <a:latin typeface="Calibri"/>
                        <a:ea typeface="Calibri"/>
                        <a:cs typeface="Times New Roman"/>
                      </a:endParaRPr>
                    </a:p>
                  </a:txBody>
                  <a:tcPr marL="36000" marR="0" marT="0" marB="0">
                    <a:solidFill>
                      <a:srgbClr val="D4EAE4"/>
                    </a:solidFill>
                  </a:tcPr>
                </a:tc>
                <a:tc>
                  <a:txBody>
                    <a:bodyPr/>
                    <a:lstStyle/>
                    <a:p>
                      <a:pPr marL="0" marR="0">
                        <a:lnSpc>
                          <a:spcPct val="115000"/>
                        </a:lnSpc>
                        <a:spcBef>
                          <a:spcPts val="0"/>
                        </a:spcBef>
                        <a:spcAft>
                          <a:spcPts val="0"/>
                        </a:spcAft>
                      </a:pPr>
                      <a:r>
                        <a:rPr lang="en-US" sz="1000" u="none" strike="noStrike" spc="-90" dirty="0">
                          <a:effectLst/>
                          <a:hlinkClick r:id="rId10"/>
                        </a:rPr>
                        <a:t>T</a:t>
                      </a:r>
                      <a:r>
                        <a:rPr lang="en-US" sz="1000" u="none" strike="noStrike" dirty="0">
                          <a:effectLst/>
                          <a:hlinkClick r:id="rId10"/>
                        </a:rPr>
                        <a:t>om.Caruthers@W</a:t>
                      </a:r>
                      <a:r>
                        <a:rPr lang="en-US" sz="1000" u="none" strike="noStrike" spc="-130" dirty="0">
                          <a:effectLst/>
                          <a:hlinkClick r:id="rId10"/>
                        </a:rPr>
                        <a:t>P</a:t>
                      </a:r>
                      <a:r>
                        <a:rPr lang="en-US" sz="1000" u="none" strike="noStrike" dirty="0">
                          <a:effectLst/>
                          <a:hlinkClick r:id="rId10"/>
                        </a:rPr>
                        <a:t>.com</a:t>
                      </a:r>
                      <a:endParaRPr lang="en-US" sz="1000" dirty="0">
                        <a:effectLst/>
                        <a:latin typeface="Calibri"/>
                        <a:ea typeface="Calibri"/>
                        <a:cs typeface="Times New Roman"/>
                      </a:endParaRPr>
                    </a:p>
                  </a:txBody>
                  <a:tcPr marL="68580" marR="68580" marT="0" marB="0">
                    <a:solidFill>
                      <a:srgbClr val="D4EAE4"/>
                    </a:solidFill>
                  </a:tcPr>
                </a:tc>
                <a:extLst>
                  <a:ext uri="{0D108BD9-81ED-4DB2-BD59-A6C34878D82A}">
                    <a16:rowId xmlns:a16="http://schemas.microsoft.com/office/drawing/2014/main" val="10008"/>
                  </a:ext>
                </a:extLst>
              </a:tr>
              <a:tr h="175260">
                <a:tc>
                  <a:txBody>
                    <a:bodyPr/>
                    <a:lstStyle/>
                    <a:p>
                      <a:pPr marL="0" marR="0">
                        <a:lnSpc>
                          <a:spcPct val="115000"/>
                        </a:lnSpc>
                        <a:spcBef>
                          <a:spcPts val="0"/>
                        </a:spcBef>
                        <a:spcAft>
                          <a:spcPts val="0"/>
                        </a:spcAft>
                      </a:pPr>
                      <a:r>
                        <a:rPr lang="en-US" sz="1000">
                          <a:effectLst/>
                        </a:rPr>
                        <a:t>9</a:t>
                      </a:r>
                      <a:endParaRPr lang="en-US" sz="100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dirty="0">
                          <a:effectLst/>
                        </a:rPr>
                        <a:t>Heather</a:t>
                      </a:r>
                      <a:endParaRPr lang="en-US" sz="1000" dirty="0">
                        <a:effectLst/>
                        <a:latin typeface="Calibri"/>
                        <a:ea typeface="Calibri"/>
                        <a:cs typeface="Times New Roman"/>
                      </a:endParaRPr>
                    </a:p>
                  </a:txBody>
                  <a:tcPr marL="68580" marR="0" marT="0" marB="0">
                    <a:solidFill>
                      <a:srgbClr val="D4EAE4"/>
                    </a:solidFill>
                  </a:tcPr>
                </a:tc>
                <a:tc>
                  <a:txBody>
                    <a:bodyPr/>
                    <a:lstStyle/>
                    <a:p>
                      <a:pPr marL="0" marR="0">
                        <a:lnSpc>
                          <a:spcPct val="115000"/>
                        </a:lnSpc>
                        <a:spcBef>
                          <a:spcPts val="0"/>
                        </a:spcBef>
                        <a:spcAft>
                          <a:spcPts val="0"/>
                        </a:spcAft>
                      </a:pPr>
                      <a:r>
                        <a:rPr lang="en-US" sz="1000">
                          <a:effectLst/>
                        </a:rPr>
                        <a:t>Jones</a:t>
                      </a:r>
                      <a:endParaRPr lang="en-US" sz="1000">
                        <a:effectLst/>
                        <a:latin typeface="Calibri"/>
                        <a:ea typeface="Calibri"/>
                        <a:cs typeface="Times New Roman"/>
                      </a:endParaRPr>
                    </a:p>
                  </a:txBody>
                  <a:tcPr marL="68580" marR="0" marT="0" marB="0">
                    <a:solidFill>
                      <a:srgbClr val="D4EAE4"/>
                    </a:solidFill>
                  </a:tcPr>
                </a:tc>
                <a:tc>
                  <a:txBody>
                    <a:bodyPr/>
                    <a:lstStyle/>
                    <a:p>
                      <a:pPr marL="0" marR="0">
                        <a:lnSpc>
                          <a:spcPct val="115000"/>
                        </a:lnSpc>
                        <a:spcBef>
                          <a:spcPts val="0"/>
                        </a:spcBef>
                        <a:spcAft>
                          <a:spcPts val="0"/>
                        </a:spcAft>
                      </a:pPr>
                      <a:r>
                        <a:rPr lang="en-US" sz="1000">
                          <a:effectLst/>
                        </a:rPr>
                        <a:t>Accounting</a:t>
                      </a:r>
                      <a:endParaRPr lang="en-US" sz="1000">
                        <a:effectLst/>
                        <a:latin typeface="Calibri"/>
                        <a:ea typeface="Calibri"/>
                        <a:cs typeface="Times New Roman"/>
                      </a:endParaRPr>
                    </a:p>
                  </a:txBody>
                  <a:tcPr marL="68580" marR="0" marT="0" marB="0">
                    <a:solidFill>
                      <a:srgbClr val="D4EAE4"/>
                    </a:solidFill>
                  </a:tcPr>
                </a:tc>
                <a:tc>
                  <a:txBody>
                    <a:bodyPr/>
                    <a:lstStyle/>
                    <a:p>
                      <a:pPr marL="0" marR="0">
                        <a:lnSpc>
                          <a:spcPct val="115000"/>
                        </a:lnSpc>
                        <a:spcBef>
                          <a:spcPts val="0"/>
                        </a:spcBef>
                        <a:spcAft>
                          <a:spcPts val="0"/>
                        </a:spcAft>
                      </a:pPr>
                      <a:r>
                        <a:rPr lang="en-US" sz="1000" spc="-55">
                          <a:effectLst/>
                        </a:rPr>
                        <a:t>F</a:t>
                      </a:r>
                      <a:r>
                        <a:rPr lang="en-US" sz="1000">
                          <a:effectLst/>
                        </a:rPr>
                        <a:t>A2</a:t>
                      </a:r>
                      <a:endParaRPr lang="en-US" sz="1000">
                        <a:effectLst/>
                        <a:latin typeface="Calibri"/>
                        <a:ea typeface="Calibri"/>
                        <a:cs typeface="Times New Roman"/>
                      </a:endParaRPr>
                    </a:p>
                  </a:txBody>
                  <a:tcPr marL="68580" marR="0" marT="0" marB="0">
                    <a:solidFill>
                      <a:srgbClr val="D4EAE4"/>
                    </a:solidFill>
                  </a:tcPr>
                </a:tc>
                <a:tc>
                  <a:txBody>
                    <a:bodyPr/>
                    <a:lstStyle/>
                    <a:p>
                      <a:pPr marL="0" marR="0">
                        <a:lnSpc>
                          <a:spcPct val="115000"/>
                        </a:lnSpc>
                        <a:spcBef>
                          <a:spcPts val="0"/>
                        </a:spcBef>
                        <a:spcAft>
                          <a:spcPts val="0"/>
                        </a:spcAft>
                      </a:pPr>
                      <a:r>
                        <a:rPr lang="en-US" sz="1000">
                          <a:effectLst/>
                        </a:rPr>
                        <a:t>6</a:t>
                      </a:r>
                      <a:endParaRPr lang="en-US" sz="1000">
                        <a:effectLst/>
                        <a:latin typeface="Calibri"/>
                        <a:ea typeface="Calibri"/>
                        <a:cs typeface="Times New Roman"/>
                      </a:endParaRPr>
                    </a:p>
                  </a:txBody>
                  <a:tcPr marL="68580" marR="0" marT="0" marB="0">
                    <a:solidFill>
                      <a:srgbClr val="D4EAE4"/>
                    </a:solidFill>
                  </a:tcPr>
                </a:tc>
                <a:tc>
                  <a:txBody>
                    <a:bodyPr/>
                    <a:lstStyle/>
                    <a:p>
                      <a:pPr marL="0" marR="0">
                        <a:lnSpc>
                          <a:spcPct val="115000"/>
                        </a:lnSpc>
                        <a:spcBef>
                          <a:spcPts val="0"/>
                        </a:spcBef>
                        <a:spcAft>
                          <a:spcPts val="0"/>
                        </a:spcAft>
                      </a:pPr>
                      <a:r>
                        <a:rPr lang="en-US" sz="1000">
                          <a:effectLst/>
                        </a:rPr>
                        <a:t>360-285-8440</a:t>
                      </a:r>
                      <a:endParaRPr lang="en-US" sz="1000">
                        <a:effectLst/>
                        <a:latin typeface="Calibri"/>
                        <a:ea typeface="Calibri"/>
                        <a:cs typeface="Times New Roman"/>
                      </a:endParaRPr>
                    </a:p>
                  </a:txBody>
                  <a:tcPr marL="36000" marR="0" marT="0" marB="0">
                    <a:solidFill>
                      <a:srgbClr val="D4EAE4"/>
                    </a:solidFill>
                  </a:tcPr>
                </a:tc>
                <a:tc>
                  <a:txBody>
                    <a:bodyPr/>
                    <a:lstStyle/>
                    <a:p>
                      <a:pPr marL="0" marR="0">
                        <a:lnSpc>
                          <a:spcPct val="115000"/>
                        </a:lnSpc>
                        <a:spcBef>
                          <a:spcPts val="0"/>
                        </a:spcBef>
                        <a:spcAft>
                          <a:spcPts val="0"/>
                        </a:spcAft>
                      </a:pPr>
                      <a:r>
                        <a:rPr lang="en-US" sz="1000" u="none" strike="noStrike" dirty="0">
                          <a:effectLst/>
                          <a:hlinkClick r:id="rId11"/>
                        </a:rPr>
                        <a:t>Heathe</a:t>
                      </a:r>
                      <a:r>
                        <a:rPr lang="en-US" sz="1000" u="none" strike="noStrike" spc="-75" dirty="0">
                          <a:effectLst/>
                          <a:hlinkClick r:id="rId11"/>
                        </a:rPr>
                        <a:t>r</a:t>
                      </a:r>
                      <a:r>
                        <a:rPr lang="en-US" sz="1000" u="none" strike="noStrike" dirty="0">
                          <a:effectLst/>
                          <a:hlinkClick r:id="rId11"/>
                        </a:rPr>
                        <a:t>.Jones@W</a:t>
                      </a:r>
                      <a:r>
                        <a:rPr lang="en-US" sz="1000" u="none" strike="noStrike" spc="-130" dirty="0">
                          <a:effectLst/>
                          <a:hlinkClick r:id="rId11"/>
                        </a:rPr>
                        <a:t>P</a:t>
                      </a:r>
                      <a:r>
                        <a:rPr lang="en-US" sz="1000" u="none" strike="noStrike" dirty="0">
                          <a:effectLst/>
                          <a:hlinkClick r:id="rId11"/>
                        </a:rPr>
                        <a:t>.com</a:t>
                      </a:r>
                      <a:endParaRPr lang="en-US" sz="1000" dirty="0">
                        <a:effectLst/>
                        <a:latin typeface="Calibri"/>
                        <a:ea typeface="Calibri"/>
                        <a:cs typeface="Times New Roman"/>
                      </a:endParaRPr>
                    </a:p>
                  </a:txBody>
                  <a:tcPr marL="68580" marR="68580" marT="0" marB="0">
                    <a:solidFill>
                      <a:srgbClr val="D4EAE4"/>
                    </a:solidFill>
                  </a:tcPr>
                </a:tc>
                <a:extLst>
                  <a:ext uri="{0D108BD9-81ED-4DB2-BD59-A6C34878D82A}">
                    <a16:rowId xmlns:a16="http://schemas.microsoft.com/office/drawing/2014/main" val="10009"/>
                  </a:ext>
                </a:extLst>
              </a:tr>
              <a:tr h="350520">
                <a:tc>
                  <a:txBody>
                    <a:bodyPr/>
                    <a:lstStyle/>
                    <a:p>
                      <a:pPr marL="0" marR="0">
                        <a:lnSpc>
                          <a:spcPct val="115000"/>
                        </a:lnSpc>
                        <a:spcBef>
                          <a:spcPts val="0"/>
                        </a:spcBef>
                        <a:spcAft>
                          <a:spcPts val="0"/>
                        </a:spcAft>
                      </a:pPr>
                      <a:r>
                        <a:rPr lang="en-US" sz="1000">
                          <a:effectLst/>
                        </a:rPr>
                        <a:t>10</a:t>
                      </a:r>
                      <a:endParaRPr lang="en-US" sz="100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dirty="0">
                          <a:effectLst/>
                        </a:rPr>
                        <a:t>Ken</a:t>
                      </a:r>
                      <a:endParaRPr lang="en-US" sz="1000" dirty="0">
                        <a:effectLst/>
                        <a:latin typeface="Calibri"/>
                        <a:ea typeface="Calibri"/>
                        <a:cs typeface="Times New Roman"/>
                      </a:endParaRPr>
                    </a:p>
                  </a:txBody>
                  <a:tcPr marL="68580" marR="0" marT="0" marB="0">
                    <a:solidFill>
                      <a:srgbClr val="D4EAE4"/>
                    </a:solidFill>
                  </a:tcPr>
                </a:tc>
                <a:tc>
                  <a:txBody>
                    <a:bodyPr/>
                    <a:lstStyle/>
                    <a:p>
                      <a:pPr marL="0" marR="0">
                        <a:lnSpc>
                          <a:spcPct val="115000"/>
                        </a:lnSpc>
                        <a:spcBef>
                          <a:spcPts val="0"/>
                        </a:spcBef>
                        <a:spcAft>
                          <a:spcPts val="0"/>
                        </a:spcAft>
                      </a:pPr>
                      <a:r>
                        <a:rPr lang="en-US" sz="1000" dirty="0" err="1">
                          <a:effectLst/>
                        </a:rPr>
                        <a:t>Numoto</a:t>
                      </a:r>
                      <a:endParaRPr lang="en-US" sz="1000" dirty="0">
                        <a:effectLst/>
                        <a:latin typeface="Calibri"/>
                        <a:ea typeface="Calibri"/>
                        <a:cs typeface="Times New Roman"/>
                      </a:endParaRPr>
                    </a:p>
                  </a:txBody>
                  <a:tcPr marL="68580" marR="0" marT="0" marB="0">
                    <a:solidFill>
                      <a:srgbClr val="D4EAE4"/>
                    </a:solidFill>
                  </a:tcPr>
                </a:tc>
                <a:tc>
                  <a:txBody>
                    <a:bodyPr/>
                    <a:lstStyle/>
                    <a:p>
                      <a:pPr marL="0" marR="0">
                        <a:lnSpc>
                          <a:spcPct val="115000"/>
                        </a:lnSpc>
                        <a:spcBef>
                          <a:spcPts val="0"/>
                        </a:spcBef>
                        <a:spcAft>
                          <a:spcPts val="0"/>
                        </a:spcAft>
                      </a:pPr>
                      <a:r>
                        <a:rPr lang="en-US" sz="1000" dirty="0">
                          <a:effectLst/>
                        </a:rPr>
                        <a:t>Sales</a:t>
                      </a:r>
                      <a:r>
                        <a:rPr lang="en-US" sz="1000" spc="-85" dirty="0">
                          <a:effectLst/>
                        </a:rPr>
                        <a:t> </a:t>
                      </a:r>
                      <a:r>
                        <a:rPr lang="en-US" sz="1000" dirty="0">
                          <a:effectLst/>
                        </a:rPr>
                        <a:t>and</a:t>
                      </a:r>
                      <a:r>
                        <a:rPr lang="en-US" sz="1000" spc="85" dirty="0">
                          <a:effectLst/>
                        </a:rPr>
                        <a:t> </a:t>
                      </a:r>
                      <a:r>
                        <a:rPr lang="en-US" sz="1000" dirty="0">
                          <a:effectLst/>
                        </a:rPr>
                        <a:t>Marketing</a:t>
                      </a:r>
                      <a:endParaRPr lang="en-US" sz="1000" dirty="0">
                        <a:effectLst/>
                        <a:latin typeface="Calibri"/>
                        <a:ea typeface="Calibri"/>
                        <a:cs typeface="Times New Roman"/>
                      </a:endParaRPr>
                    </a:p>
                  </a:txBody>
                  <a:tcPr marL="68580" marR="0" marT="0" marB="0">
                    <a:solidFill>
                      <a:srgbClr val="D4EAE4"/>
                    </a:solidFill>
                  </a:tcPr>
                </a:tc>
                <a:tc>
                  <a:txBody>
                    <a:bodyPr/>
                    <a:lstStyle/>
                    <a:p>
                      <a:pPr marL="0" marR="0">
                        <a:lnSpc>
                          <a:spcPct val="115000"/>
                        </a:lnSpc>
                        <a:spcBef>
                          <a:spcPts val="0"/>
                        </a:spcBef>
                        <a:spcAft>
                          <a:spcPts val="0"/>
                        </a:spcAft>
                      </a:pPr>
                      <a:r>
                        <a:rPr lang="en-US" sz="1000" dirty="0">
                          <a:effectLst/>
                        </a:rPr>
                        <a:t>SM3</a:t>
                      </a:r>
                      <a:endParaRPr lang="en-US" sz="1000" dirty="0">
                        <a:effectLst/>
                        <a:latin typeface="Calibri"/>
                        <a:ea typeface="Calibri"/>
                        <a:cs typeface="Times New Roman"/>
                      </a:endParaRPr>
                    </a:p>
                  </a:txBody>
                  <a:tcPr marL="68580" marR="0" marT="0" marB="0">
                    <a:solidFill>
                      <a:srgbClr val="D4EAE4"/>
                    </a:solidFill>
                  </a:tcPr>
                </a:tc>
                <a:tc>
                  <a:txBody>
                    <a:bodyPr/>
                    <a:lstStyle/>
                    <a:p>
                      <a:pPr marL="0" marR="0">
                        <a:lnSpc>
                          <a:spcPct val="115000"/>
                        </a:lnSpc>
                        <a:spcBef>
                          <a:spcPts val="0"/>
                        </a:spcBef>
                        <a:spcAft>
                          <a:spcPts val="0"/>
                        </a:spcAft>
                      </a:pPr>
                      <a:r>
                        <a:rPr lang="en-US" sz="1000" dirty="0">
                          <a:effectLst/>
                        </a:rPr>
                        <a:t>1</a:t>
                      </a:r>
                      <a:endParaRPr lang="en-US" sz="1000" dirty="0">
                        <a:effectLst/>
                        <a:latin typeface="Calibri"/>
                        <a:ea typeface="Calibri"/>
                        <a:cs typeface="Times New Roman"/>
                      </a:endParaRPr>
                    </a:p>
                  </a:txBody>
                  <a:tcPr marL="68580" marR="0" marT="0" marB="0">
                    <a:solidFill>
                      <a:srgbClr val="D4EAE4"/>
                    </a:solidFill>
                  </a:tcPr>
                </a:tc>
                <a:tc>
                  <a:txBody>
                    <a:bodyPr/>
                    <a:lstStyle/>
                    <a:p>
                      <a:pPr marL="0" marR="0">
                        <a:lnSpc>
                          <a:spcPct val="115000"/>
                        </a:lnSpc>
                        <a:spcBef>
                          <a:spcPts val="0"/>
                        </a:spcBef>
                        <a:spcAft>
                          <a:spcPts val="0"/>
                        </a:spcAft>
                      </a:pPr>
                      <a:r>
                        <a:rPr lang="en-US" sz="1000" dirty="0">
                          <a:effectLst/>
                        </a:rPr>
                        <a:t>360-285-8510</a:t>
                      </a:r>
                      <a:endParaRPr lang="en-US" sz="1000" dirty="0">
                        <a:effectLst/>
                        <a:latin typeface="Calibri"/>
                        <a:ea typeface="Calibri"/>
                        <a:cs typeface="Times New Roman"/>
                      </a:endParaRPr>
                    </a:p>
                  </a:txBody>
                  <a:tcPr marL="36000" marR="0" marT="0" marB="0">
                    <a:solidFill>
                      <a:srgbClr val="D4EAE4"/>
                    </a:solidFill>
                  </a:tcPr>
                </a:tc>
                <a:tc>
                  <a:txBody>
                    <a:bodyPr/>
                    <a:lstStyle/>
                    <a:p>
                      <a:pPr marL="0" marR="0">
                        <a:lnSpc>
                          <a:spcPct val="115000"/>
                        </a:lnSpc>
                        <a:spcBef>
                          <a:spcPts val="0"/>
                        </a:spcBef>
                        <a:spcAft>
                          <a:spcPts val="0"/>
                        </a:spcAft>
                      </a:pPr>
                      <a:r>
                        <a:rPr lang="en-US" sz="1000" u="none" strike="noStrike" dirty="0">
                          <a:effectLst/>
                          <a:hlinkClick r:id="rId12"/>
                        </a:rPr>
                        <a:t>Ken.Numoto@W</a:t>
                      </a:r>
                      <a:r>
                        <a:rPr lang="en-US" sz="1000" u="none" strike="noStrike" spc="-130" dirty="0">
                          <a:effectLst/>
                          <a:hlinkClick r:id="rId12"/>
                        </a:rPr>
                        <a:t>P</a:t>
                      </a:r>
                      <a:r>
                        <a:rPr lang="en-US" sz="1000" u="none" strike="noStrike" dirty="0">
                          <a:effectLst/>
                          <a:hlinkClick r:id="rId12"/>
                        </a:rPr>
                        <a:t>.com</a:t>
                      </a:r>
                      <a:endParaRPr lang="en-US" sz="1000" dirty="0">
                        <a:effectLst/>
                        <a:latin typeface="Calibri"/>
                        <a:ea typeface="Calibri"/>
                        <a:cs typeface="Times New Roman"/>
                      </a:endParaRPr>
                    </a:p>
                  </a:txBody>
                  <a:tcPr marL="68580" marR="68580" marT="0" marB="0">
                    <a:solidFill>
                      <a:srgbClr val="D4EAE4"/>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6568969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053"/>
            <a:ext cx="8153400" cy="1155621"/>
          </a:xfrm>
        </p:spPr>
        <p:txBody>
          <a:bodyPr wrap="square" anchor="ctr">
            <a:noAutofit/>
          </a:bodyPr>
          <a:lstStyle/>
          <a:p>
            <a:r>
              <a:rPr lang="en-US" dirty="0" smtClean="0"/>
              <a:t>Figure 3.2(b</a:t>
            </a:r>
            <a:r>
              <a:rPr lang="en-US" dirty="0"/>
              <a:t>) Sample Data for the WP Database: EMPLOYEE </a:t>
            </a:r>
            <a:r>
              <a:rPr lang="en-US" dirty="0" smtClean="0"/>
              <a:t>Table </a:t>
            </a:r>
            <a:r>
              <a:rPr lang="en-US" sz="2800" dirty="0" smtClean="0"/>
              <a:t>(2 of 2)</a:t>
            </a:r>
            <a:endParaRPr lang="en-US" sz="3600" dirty="0">
              <a:latin typeface="+mj-lt"/>
            </a:endParaRPr>
          </a:p>
        </p:txBody>
      </p:sp>
      <p:graphicFrame>
        <p:nvGraphicFramePr>
          <p:cNvPr id="3" name="Table 2"/>
          <p:cNvGraphicFramePr>
            <a:graphicFrameLocks noGrp="1"/>
          </p:cNvGraphicFramePr>
          <p:nvPr>
            <p:extLst>
              <p:ext uri="{D42A27DB-BD31-4B8C-83A1-F6EECF244321}">
                <p14:modId xmlns:p14="http://schemas.microsoft.com/office/powerpoint/2010/main" val="762451065"/>
              </p:ext>
            </p:extLst>
          </p:nvPr>
        </p:nvGraphicFramePr>
        <p:xfrm>
          <a:off x="457200" y="1472565"/>
          <a:ext cx="8229601" cy="2964180"/>
        </p:xfrm>
        <a:graphic>
          <a:graphicData uri="http://schemas.openxmlformats.org/drawingml/2006/table">
            <a:tbl>
              <a:tblPr firstRow="1" firstCol="1" bandRow="1">
                <a:tableStyleId>{2D5ABB26-0587-4C30-8999-92F81FD0307C}</a:tableStyleId>
              </a:tblPr>
              <a:tblGrid>
                <a:gridCol w="7620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685800">
                  <a:extLst>
                    <a:ext uri="{9D8B030D-6E8A-4147-A177-3AD203B41FA5}">
                      <a16:colId xmlns:a16="http://schemas.microsoft.com/office/drawing/2014/main" val="20004"/>
                    </a:ext>
                  </a:extLst>
                </a:gridCol>
                <a:gridCol w="1066800">
                  <a:extLst>
                    <a:ext uri="{9D8B030D-6E8A-4147-A177-3AD203B41FA5}">
                      <a16:colId xmlns:a16="http://schemas.microsoft.com/office/drawing/2014/main" val="20005"/>
                    </a:ext>
                  </a:extLst>
                </a:gridCol>
                <a:gridCol w="1061071">
                  <a:extLst>
                    <a:ext uri="{9D8B030D-6E8A-4147-A177-3AD203B41FA5}">
                      <a16:colId xmlns:a16="http://schemas.microsoft.com/office/drawing/2014/main" val="20006"/>
                    </a:ext>
                  </a:extLst>
                </a:gridCol>
                <a:gridCol w="1682130">
                  <a:extLst>
                    <a:ext uri="{9D8B030D-6E8A-4147-A177-3AD203B41FA5}">
                      <a16:colId xmlns:a16="http://schemas.microsoft.com/office/drawing/2014/main" val="20007"/>
                    </a:ext>
                  </a:extLst>
                </a:gridCol>
              </a:tblGrid>
              <a:tr h="350520">
                <a:tc>
                  <a:txBody>
                    <a:bodyPr/>
                    <a:lstStyle/>
                    <a:p>
                      <a:pPr marL="0" marR="0">
                        <a:lnSpc>
                          <a:spcPct val="115000"/>
                        </a:lnSpc>
                        <a:spcBef>
                          <a:spcPts val="0"/>
                        </a:spcBef>
                        <a:spcAft>
                          <a:spcPts val="0"/>
                        </a:spcAft>
                      </a:pPr>
                      <a:r>
                        <a:rPr lang="en-US" sz="1000" b="1" dirty="0">
                          <a:solidFill>
                            <a:schemeClr val="bg1"/>
                          </a:solidFill>
                          <a:effectLst/>
                        </a:rPr>
                        <a:t>Employee</a:t>
                      </a:r>
                      <a:r>
                        <a:rPr lang="en-US" sz="1000" b="1" spc="-85" dirty="0">
                          <a:solidFill>
                            <a:schemeClr val="bg1"/>
                          </a:solidFill>
                          <a:effectLst/>
                        </a:rPr>
                        <a:t> </a:t>
                      </a:r>
                      <a:r>
                        <a:rPr lang="en-US" sz="1000" b="1" dirty="0">
                          <a:solidFill>
                            <a:schemeClr val="bg1"/>
                          </a:solidFill>
                          <a:effectLst/>
                        </a:rPr>
                        <a:t>Number</a:t>
                      </a:r>
                      <a:endParaRPr lang="en-US" sz="1000" b="1" dirty="0">
                        <a:solidFill>
                          <a:schemeClr val="bg1"/>
                        </a:solidFill>
                        <a:effectLst/>
                        <a:latin typeface="Calibri"/>
                        <a:ea typeface="Calibri"/>
                        <a:cs typeface="Times New Roman"/>
                      </a:endParaRPr>
                    </a:p>
                  </a:txBody>
                  <a:tcPr marL="68580" marR="68580" marT="0" marB="0">
                    <a:solidFill>
                      <a:srgbClr val="007FA3"/>
                    </a:solidFill>
                  </a:tcPr>
                </a:tc>
                <a:tc>
                  <a:txBody>
                    <a:bodyPr/>
                    <a:lstStyle/>
                    <a:p>
                      <a:pPr marL="0" marR="0">
                        <a:lnSpc>
                          <a:spcPct val="115000"/>
                        </a:lnSpc>
                        <a:spcBef>
                          <a:spcPts val="0"/>
                        </a:spcBef>
                        <a:spcAft>
                          <a:spcPts val="0"/>
                        </a:spcAft>
                      </a:pPr>
                      <a:r>
                        <a:rPr lang="en-US" sz="1000" b="1" dirty="0" err="1">
                          <a:solidFill>
                            <a:schemeClr val="bg1"/>
                          </a:solidFill>
                          <a:effectLst/>
                        </a:rPr>
                        <a:t>FirstName</a:t>
                      </a:r>
                      <a:endParaRPr lang="en-US" sz="1000" b="1" dirty="0">
                        <a:solidFill>
                          <a:schemeClr val="bg1"/>
                        </a:solidFill>
                        <a:effectLst/>
                        <a:latin typeface="Calibri"/>
                        <a:ea typeface="Calibri"/>
                        <a:cs typeface="Times New Roman"/>
                      </a:endParaRPr>
                    </a:p>
                  </a:txBody>
                  <a:tcPr marL="68580" marR="68580" marT="0" marB="0">
                    <a:solidFill>
                      <a:srgbClr val="007FA3"/>
                    </a:solidFill>
                  </a:tcPr>
                </a:tc>
                <a:tc>
                  <a:txBody>
                    <a:bodyPr/>
                    <a:lstStyle/>
                    <a:p>
                      <a:pPr marL="0" marR="0">
                        <a:lnSpc>
                          <a:spcPct val="115000"/>
                        </a:lnSpc>
                        <a:spcBef>
                          <a:spcPts val="0"/>
                        </a:spcBef>
                        <a:spcAft>
                          <a:spcPts val="0"/>
                        </a:spcAft>
                      </a:pPr>
                      <a:r>
                        <a:rPr lang="en-US" sz="1000" b="1" dirty="0" err="1">
                          <a:solidFill>
                            <a:schemeClr val="bg1"/>
                          </a:solidFill>
                          <a:effectLst/>
                        </a:rPr>
                        <a:t>LastName</a:t>
                      </a:r>
                      <a:endParaRPr lang="en-US" sz="1000" b="1" dirty="0">
                        <a:solidFill>
                          <a:schemeClr val="bg1"/>
                        </a:solidFill>
                        <a:effectLst/>
                        <a:latin typeface="Calibri"/>
                        <a:ea typeface="Calibri"/>
                        <a:cs typeface="Times New Roman"/>
                      </a:endParaRPr>
                    </a:p>
                  </a:txBody>
                  <a:tcPr marL="68580" marR="68580" marT="0" marB="0">
                    <a:solidFill>
                      <a:srgbClr val="007FA3"/>
                    </a:solidFill>
                  </a:tcPr>
                </a:tc>
                <a:tc>
                  <a:txBody>
                    <a:bodyPr/>
                    <a:lstStyle/>
                    <a:p>
                      <a:pPr marL="0" marR="0">
                        <a:lnSpc>
                          <a:spcPct val="115000"/>
                        </a:lnSpc>
                        <a:spcBef>
                          <a:spcPts val="0"/>
                        </a:spcBef>
                        <a:spcAft>
                          <a:spcPts val="0"/>
                        </a:spcAft>
                      </a:pPr>
                      <a:r>
                        <a:rPr lang="en-US" sz="1000" b="1">
                          <a:solidFill>
                            <a:schemeClr val="bg1"/>
                          </a:solidFill>
                          <a:effectLst/>
                        </a:rPr>
                        <a:t>Department</a:t>
                      </a:r>
                      <a:endParaRPr lang="en-US" sz="1000" b="1">
                        <a:solidFill>
                          <a:schemeClr val="bg1"/>
                        </a:solidFill>
                        <a:effectLst/>
                        <a:latin typeface="Calibri"/>
                        <a:ea typeface="Calibri"/>
                        <a:cs typeface="Times New Roman"/>
                      </a:endParaRPr>
                    </a:p>
                  </a:txBody>
                  <a:tcPr marL="68580" marR="68580" marT="0" marB="0">
                    <a:solidFill>
                      <a:srgbClr val="007FA3"/>
                    </a:solidFill>
                  </a:tcPr>
                </a:tc>
                <a:tc>
                  <a:txBody>
                    <a:bodyPr/>
                    <a:lstStyle/>
                    <a:p>
                      <a:pPr marL="0" marR="0">
                        <a:lnSpc>
                          <a:spcPct val="115000"/>
                        </a:lnSpc>
                        <a:spcBef>
                          <a:spcPts val="0"/>
                        </a:spcBef>
                        <a:spcAft>
                          <a:spcPts val="0"/>
                        </a:spcAft>
                      </a:pPr>
                      <a:r>
                        <a:rPr lang="en-US" sz="1000" b="1">
                          <a:solidFill>
                            <a:schemeClr val="bg1"/>
                          </a:solidFill>
                          <a:effectLst/>
                        </a:rPr>
                        <a:t>Position</a:t>
                      </a:r>
                      <a:endParaRPr lang="en-US" sz="1000" b="1">
                        <a:solidFill>
                          <a:schemeClr val="bg1"/>
                        </a:solidFill>
                        <a:effectLst/>
                        <a:latin typeface="Calibri"/>
                        <a:ea typeface="Calibri"/>
                        <a:cs typeface="Times New Roman"/>
                      </a:endParaRPr>
                    </a:p>
                  </a:txBody>
                  <a:tcPr marL="68580" marR="68580" marT="0" marB="0">
                    <a:solidFill>
                      <a:srgbClr val="007FA3"/>
                    </a:solidFill>
                  </a:tcPr>
                </a:tc>
                <a:tc>
                  <a:txBody>
                    <a:bodyPr/>
                    <a:lstStyle/>
                    <a:p>
                      <a:pPr marL="0" marR="0">
                        <a:lnSpc>
                          <a:spcPct val="115000"/>
                        </a:lnSpc>
                        <a:spcBef>
                          <a:spcPts val="0"/>
                        </a:spcBef>
                        <a:spcAft>
                          <a:spcPts val="0"/>
                        </a:spcAft>
                      </a:pPr>
                      <a:r>
                        <a:rPr lang="en-US" sz="1000" b="1">
                          <a:solidFill>
                            <a:schemeClr val="bg1"/>
                          </a:solidFill>
                          <a:effectLst/>
                        </a:rPr>
                        <a:t>Supervisor</a:t>
                      </a:r>
                      <a:endParaRPr lang="en-US" sz="1000" b="1">
                        <a:solidFill>
                          <a:schemeClr val="bg1"/>
                        </a:solidFill>
                        <a:effectLst/>
                        <a:latin typeface="Calibri"/>
                        <a:ea typeface="Calibri"/>
                        <a:cs typeface="Times New Roman"/>
                      </a:endParaRPr>
                    </a:p>
                  </a:txBody>
                  <a:tcPr marL="68580" marR="68580" marT="0" marB="0">
                    <a:solidFill>
                      <a:srgbClr val="007FA3"/>
                    </a:solidFill>
                  </a:tcPr>
                </a:tc>
                <a:tc>
                  <a:txBody>
                    <a:bodyPr/>
                    <a:lstStyle/>
                    <a:p>
                      <a:pPr marL="0" marR="0">
                        <a:lnSpc>
                          <a:spcPct val="115000"/>
                        </a:lnSpc>
                        <a:spcBef>
                          <a:spcPts val="0"/>
                        </a:spcBef>
                        <a:spcAft>
                          <a:spcPts val="0"/>
                        </a:spcAft>
                      </a:pPr>
                      <a:r>
                        <a:rPr lang="en-US" sz="1000" b="1" dirty="0" err="1">
                          <a:solidFill>
                            <a:schemeClr val="bg1"/>
                          </a:solidFill>
                          <a:effectLst/>
                        </a:rPr>
                        <a:t>OfficePhone</a:t>
                      </a:r>
                      <a:endParaRPr lang="en-US" sz="1000" b="1" dirty="0">
                        <a:solidFill>
                          <a:schemeClr val="bg1"/>
                        </a:solidFill>
                        <a:effectLst/>
                        <a:latin typeface="Calibri"/>
                        <a:ea typeface="Calibri"/>
                        <a:cs typeface="Times New Roman"/>
                      </a:endParaRPr>
                    </a:p>
                  </a:txBody>
                  <a:tcPr marL="68580" marR="68580" marT="0" marB="0">
                    <a:solidFill>
                      <a:srgbClr val="007FA3"/>
                    </a:solidFill>
                  </a:tcPr>
                </a:tc>
                <a:tc>
                  <a:txBody>
                    <a:bodyPr/>
                    <a:lstStyle/>
                    <a:p>
                      <a:pPr marL="0" marR="0">
                        <a:lnSpc>
                          <a:spcPct val="115000"/>
                        </a:lnSpc>
                        <a:spcBef>
                          <a:spcPts val="0"/>
                        </a:spcBef>
                        <a:spcAft>
                          <a:spcPts val="0"/>
                        </a:spcAft>
                      </a:pPr>
                      <a:r>
                        <a:rPr lang="en-US" sz="1000" b="1" dirty="0" err="1">
                          <a:solidFill>
                            <a:schemeClr val="bg1"/>
                          </a:solidFill>
                          <a:effectLst/>
                        </a:rPr>
                        <a:t>EmailAddress</a:t>
                      </a:r>
                      <a:endParaRPr lang="en-US" sz="1000" b="1" dirty="0">
                        <a:solidFill>
                          <a:schemeClr val="bg1"/>
                        </a:solidFill>
                        <a:effectLst/>
                        <a:latin typeface="Calibri"/>
                        <a:ea typeface="Calibri"/>
                        <a:cs typeface="Times New Roman"/>
                      </a:endParaRPr>
                    </a:p>
                  </a:txBody>
                  <a:tcPr marL="68580" marR="68580" marT="0" marB="0">
                    <a:solidFill>
                      <a:srgbClr val="007FA3"/>
                    </a:solidFill>
                  </a:tcPr>
                </a:tc>
                <a:extLst>
                  <a:ext uri="{0D108BD9-81ED-4DB2-BD59-A6C34878D82A}">
                    <a16:rowId xmlns:a16="http://schemas.microsoft.com/office/drawing/2014/main" val="10000"/>
                  </a:ext>
                </a:extLst>
              </a:tr>
              <a:tr h="210312">
                <a:tc>
                  <a:txBody>
                    <a:bodyPr/>
                    <a:lstStyle/>
                    <a:p>
                      <a:pPr marL="0" marR="0">
                        <a:lnSpc>
                          <a:spcPct val="115000"/>
                        </a:lnSpc>
                        <a:spcBef>
                          <a:spcPts val="0"/>
                        </a:spcBef>
                        <a:spcAft>
                          <a:spcPts val="0"/>
                        </a:spcAft>
                      </a:pPr>
                      <a:r>
                        <a:rPr lang="en-US" sz="1000" dirty="0">
                          <a:solidFill>
                            <a:srgbClr val="231F20"/>
                          </a:solidFill>
                          <a:effectLst/>
                          <a:latin typeface="+mn-lt"/>
                          <a:ea typeface="Calibri"/>
                          <a:cs typeface="Times New Roman"/>
                        </a:rPr>
                        <a:t>11</a:t>
                      </a:r>
                      <a:endParaRPr lang="en-US" sz="1000" dirty="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a:solidFill>
                            <a:srgbClr val="231F20"/>
                          </a:solidFill>
                          <a:effectLst/>
                          <a:latin typeface="+mn-lt"/>
                          <a:ea typeface="Calibri"/>
                          <a:cs typeface="Times New Roman"/>
                        </a:rPr>
                        <a:t>Linda</a:t>
                      </a:r>
                      <a:endParaRPr lang="en-US" sz="100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a:solidFill>
                            <a:srgbClr val="231F20"/>
                          </a:solidFill>
                          <a:effectLst/>
                          <a:latin typeface="+mn-lt"/>
                          <a:ea typeface="Calibri"/>
                          <a:cs typeface="Times New Roman"/>
                        </a:rPr>
                        <a:t>Granger</a:t>
                      </a:r>
                      <a:endParaRPr lang="en-US" sz="100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a:solidFill>
                            <a:srgbClr val="231F20"/>
                          </a:solidFill>
                          <a:effectLst/>
                          <a:latin typeface="+mn-lt"/>
                          <a:ea typeface="Calibri"/>
                          <a:cs typeface="Times New Roman"/>
                        </a:rPr>
                        <a:t>Sales</a:t>
                      </a:r>
                      <a:r>
                        <a:rPr lang="en-US" sz="1000" spc="-85">
                          <a:solidFill>
                            <a:srgbClr val="231F20"/>
                          </a:solidFill>
                          <a:effectLst/>
                          <a:latin typeface="+mn-lt"/>
                          <a:ea typeface="Calibri"/>
                          <a:cs typeface="Times New Roman"/>
                        </a:rPr>
                        <a:t> </a:t>
                      </a:r>
                      <a:r>
                        <a:rPr lang="en-US" sz="1000">
                          <a:solidFill>
                            <a:srgbClr val="231F20"/>
                          </a:solidFill>
                          <a:effectLst/>
                          <a:latin typeface="+mn-lt"/>
                          <a:ea typeface="Calibri"/>
                          <a:cs typeface="Times New Roman"/>
                        </a:rPr>
                        <a:t>and</a:t>
                      </a:r>
                      <a:r>
                        <a:rPr lang="en-US" sz="1000" spc="85">
                          <a:solidFill>
                            <a:srgbClr val="231F20"/>
                          </a:solidFill>
                          <a:effectLst/>
                          <a:latin typeface="+mn-lt"/>
                          <a:ea typeface="Calibri"/>
                          <a:cs typeface="Times New Roman"/>
                        </a:rPr>
                        <a:t> </a:t>
                      </a:r>
                      <a:r>
                        <a:rPr lang="en-US" sz="1000">
                          <a:solidFill>
                            <a:srgbClr val="231F20"/>
                          </a:solidFill>
                          <a:effectLst/>
                          <a:latin typeface="+mn-lt"/>
                          <a:ea typeface="Calibri"/>
                          <a:cs typeface="Times New Roman"/>
                        </a:rPr>
                        <a:t>Marketing</a:t>
                      </a:r>
                      <a:endParaRPr lang="en-US" sz="100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a:solidFill>
                            <a:srgbClr val="231F20"/>
                          </a:solidFill>
                          <a:effectLst/>
                          <a:latin typeface="+mn-lt"/>
                          <a:ea typeface="Calibri"/>
                          <a:cs typeface="Times New Roman"/>
                        </a:rPr>
                        <a:t>SM2</a:t>
                      </a:r>
                      <a:endParaRPr lang="en-US" sz="100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a:solidFill>
                            <a:srgbClr val="231F20"/>
                          </a:solidFill>
                          <a:effectLst/>
                          <a:latin typeface="+mn-lt"/>
                          <a:ea typeface="Calibri"/>
                          <a:cs typeface="Times New Roman"/>
                        </a:rPr>
                        <a:t>10</a:t>
                      </a:r>
                      <a:endParaRPr lang="en-US" sz="100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a:solidFill>
                            <a:srgbClr val="231F20"/>
                          </a:solidFill>
                          <a:effectLst/>
                          <a:latin typeface="+mn-lt"/>
                          <a:ea typeface="Calibri"/>
                          <a:cs typeface="Times New Roman"/>
                        </a:rPr>
                        <a:t>360-285-8520</a:t>
                      </a:r>
                      <a:endParaRPr lang="en-US" sz="100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u="none" strike="noStrike">
                          <a:solidFill>
                            <a:srgbClr val="231F20"/>
                          </a:solidFill>
                          <a:effectLst/>
                          <a:latin typeface="+mn-lt"/>
                          <a:ea typeface="Calibri"/>
                          <a:cs typeface="Times New Roman"/>
                          <a:hlinkClick r:id="rId3"/>
                        </a:rPr>
                        <a:t>Linda.Granger@W</a:t>
                      </a:r>
                      <a:r>
                        <a:rPr lang="en-US" sz="1000" u="none" strike="noStrike" spc="-130">
                          <a:solidFill>
                            <a:srgbClr val="231F20"/>
                          </a:solidFill>
                          <a:effectLst/>
                          <a:latin typeface="+mn-lt"/>
                          <a:ea typeface="Calibri"/>
                          <a:cs typeface="Times New Roman"/>
                          <a:hlinkClick r:id="rId3"/>
                        </a:rPr>
                        <a:t>P</a:t>
                      </a:r>
                      <a:r>
                        <a:rPr lang="en-US" sz="1000" u="none" strike="noStrike">
                          <a:solidFill>
                            <a:srgbClr val="231F20"/>
                          </a:solidFill>
                          <a:effectLst/>
                          <a:latin typeface="+mn-lt"/>
                          <a:ea typeface="Calibri"/>
                          <a:cs typeface="Times New Roman"/>
                          <a:hlinkClick r:id="rId3"/>
                        </a:rPr>
                        <a:t>.com</a:t>
                      </a:r>
                      <a:endParaRPr lang="en-US" sz="1000">
                        <a:effectLst/>
                        <a:latin typeface="+mn-lt"/>
                        <a:ea typeface="Calibri"/>
                        <a:cs typeface="Times New Roman"/>
                      </a:endParaRPr>
                    </a:p>
                  </a:txBody>
                  <a:tcPr marL="68580" marR="68580" marT="0" marB="0">
                    <a:solidFill>
                      <a:srgbClr val="D4EAE4"/>
                    </a:solidFill>
                  </a:tcPr>
                </a:tc>
                <a:extLst>
                  <a:ext uri="{0D108BD9-81ED-4DB2-BD59-A6C34878D82A}">
                    <a16:rowId xmlns:a16="http://schemas.microsoft.com/office/drawing/2014/main" val="10001"/>
                  </a:ext>
                </a:extLst>
              </a:tr>
              <a:tr h="175260">
                <a:tc>
                  <a:txBody>
                    <a:bodyPr/>
                    <a:lstStyle/>
                    <a:p>
                      <a:pPr marL="0" marR="0">
                        <a:lnSpc>
                          <a:spcPct val="115000"/>
                        </a:lnSpc>
                        <a:spcBef>
                          <a:spcPts val="0"/>
                        </a:spcBef>
                        <a:spcAft>
                          <a:spcPts val="0"/>
                        </a:spcAft>
                      </a:pPr>
                      <a:r>
                        <a:rPr lang="en-US" sz="1000" dirty="0">
                          <a:solidFill>
                            <a:srgbClr val="231F20"/>
                          </a:solidFill>
                          <a:effectLst/>
                          <a:latin typeface="+mn-lt"/>
                          <a:ea typeface="Calibri"/>
                          <a:cs typeface="Times New Roman"/>
                        </a:rPr>
                        <a:t>12</a:t>
                      </a:r>
                      <a:endParaRPr lang="en-US" sz="1000" dirty="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dirty="0">
                          <a:solidFill>
                            <a:srgbClr val="231F20"/>
                          </a:solidFill>
                          <a:effectLst/>
                          <a:latin typeface="+mn-lt"/>
                          <a:ea typeface="Calibri"/>
                          <a:cs typeface="Times New Roman"/>
                        </a:rPr>
                        <a:t>James</a:t>
                      </a:r>
                      <a:endParaRPr lang="en-US" sz="1000" dirty="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a:solidFill>
                            <a:srgbClr val="231F20"/>
                          </a:solidFill>
                          <a:effectLst/>
                          <a:latin typeface="+mn-lt"/>
                          <a:ea typeface="Calibri"/>
                          <a:cs typeface="Times New Roman"/>
                        </a:rPr>
                        <a:t>Nestor</a:t>
                      </a:r>
                      <a:endParaRPr lang="en-US" sz="100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a:solidFill>
                            <a:srgbClr val="231F20"/>
                          </a:solidFill>
                          <a:effectLst/>
                          <a:latin typeface="+mn-lt"/>
                          <a:ea typeface="Calibri"/>
                          <a:cs typeface="Times New Roman"/>
                        </a:rPr>
                        <a:t>InfoSystems</a:t>
                      </a:r>
                      <a:endParaRPr lang="en-US" sz="100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a:solidFill>
                            <a:srgbClr val="231F20"/>
                          </a:solidFill>
                          <a:effectLst/>
                          <a:latin typeface="+mn-lt"/>
                          <a:ea typeface="Calibri"/>
                          <a:cs typeface="Times New Roman"/>
                        </a:rPr>
                        <a:t>CIO</a:t>
                      </a:r>
                      <a:endParaRPr lang="en-US" sz="100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a:solidFill>
                            <a:srgbClr val="231F20"/>
                          </a:solidFill>
                          <a:effectLst/>
                          <a:latin typeface="+mn-lt"/>
                          <a:ea typeface="Calibri"/>
                          <a:cs typeface="Times New Roman"/>
                        </a:rPr>
                        <a:t>1</a:t>
                      </a:r>
                      <a:endParaRPr lang="en-US" sz="100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a:solidFill>
                            <a:srgbClr val="231F20"/>
                          </a:solidFill>
                          <a:effectLst/>
                          <a:latin typeface="+mn-lt"/>
                          <a:ea typeface="Calibri"/>
                          <a:cs typeface="Times New Roman"/>
                        </a:rPr>
                        <a:t>360-285-8610</a:t>
                      </a:r>
                      <a:endParaRPr lang="en-US" sz="100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u="none" strike="noStrike">
                          <a:solidFill>
                            <a:srgbClr val="231F20"/>
                          </a:solidFill>
                          <a:effectLst/>
                          <a:latin typeface="+mn-lt"/>
                          <a:ea typeface="Calibri"/>
                          <a:cs typeface="Times New Roman"/>
                          <a:hlinkClick r:id="rId4"/>
                        </a:rPr>
                        <a:t>James.Nestor@W</a:t>
                      </a:r>
                      <a:r>
                        <a:rPr lang="en-US" sz="1000" u="none" strike="noStrike" spc="-130">
                          <a:solidFill>
                            <a:srgbClr val="231F20"/>
                          </a:solidFill>
                          <a:effectLst/>
                          <a:latin typeface="+mn-lt"/>
                          <a:ea typeface="Calibri"/>
                          <a:cs typeface="Times New Roman"/>
                          <a:hlinkClick r:id="rId4"/>
                        </a:rPr>
                        <a:t>P</a:t>
                      </a:r>
                      <a:r>
                        <a:rPr lang="en-US" sz="1000" u="none" strike="noStrike">
                          <a:solidFill>
                            <a:srgbClr val="231F20"/>
                          </a:solidFill>
                          <a:effectLst/>
                          <a:latin typeface="+mn-lt"/>
                          <a:ea typeface="Calibri"/>
                          <a:cs typeface="Times New Roman"/>
                          <a:hlinkClick r:id="rId4"/>
                        </a:rPr>
                        <a:t>.com</a:t>
                      </a:r>
                      <a:endParaRPr lang="en-US" sz="1000">
                        <a:effectLst/>
                        <a:latin typeface="+mn-lt"/>
                        <a:ea typeface="Calibri"/>
                        <a:cs typeface="Times New Roman"/>
                      </a:endParaRPr>
                    </a:p>
                  </a:txBody>
                  <a:tcPr marL="68580" marR="68580" marT="0" marB="0">
                    <a:solidFill>
                      <a:srgbClr val="D4EAE4"/>
                    </a:solidFill>
                  </a:tcPr>
                </a:tc>
                <a:extLst>
                  <a:ext uri="{0D108BD9-81ED-4DB2-BD59-A6C34878D82A}">
                    <a16:rowId xmlns:a16="http://schemas.microsoft.com/office/drawing/2014/main" val="10002"/>
                  </a:ext>
                </a:extLst>
              </a:tr>
              <a:tr h="475488">
                <a:tc>
                  <a:txBody>
                    <a:bodyPr/>
                    <a:lstStyle/>
                    <a:p>
                      <a:pPr marL="0" marR="0">
                        <a:lnSpc>
                          <a:spcPct val="115000"/>
                        </a:lnSpc>
                        <a:spcBef>
                          <a:spcPts val="0"/>
                        </a:spcBef>
                        <a:spcAft>
                          <a:spcPts val="0"/>
                        </a:spcAft>
                      </a:pPr>
                      <a:r>
                        <a:rPr lang="en-US" sz="1000">
                          <a:solidFill>
                            <a:srgbClr val="231F20"/>
                          </a:solidFill>
                          <a:effectLst/>
                          <a:latin typeface="+mn-lt"/>
                          <a:ea typeface="Calibri"/>
                          <a:cs typeface="Times New Roman"/>
                        </a:rPr>
                        <a:t>13</a:t>
                      </a:r>
                      <a:endParaRPr lang="en-US" sz="100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a:solidFill>
                            <a:srgbClr val="231F20"/>
                          </a:solidFill>
                          <a:effectLst/>
                          <a:latin typeface="+mn-lt"/>
                          <a:ea typeface="Calibri"/>
                          <a:cs typeface="Times New Roman"/>
                        </a:rPr>
                        <a:t>Rick</a:t>
                      </a:r>
                      <a:endParaRPr lang="en-US" sz="100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a:solidFill>
                            <a:srgbClr val="231F20"/>
                          </a:solidFill>
                          <a:effectLst/>
                          <a:latin typeface="+mn-lt"/>
                          <a:ea typeface="Calibri"/>
                          <a:cs typeface="Times New Roman"/>
                        </a:rPr>
                        <a:t>Brown</a:t>
                      </a:r>
                      <a:endParaRPr lang="en-US" sz="100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a:solidFill>
                            <a:srgbClr val="231F20"/>
                          </a:solidFill>
                          <a:effectLst/>
                          <a:latin typeface="+mn-lt"/>
                          <a:ea typeface="Calibri"/>
                          <a:cs typeface="Times New Roman"/>
                        </a:rPr>
                        <a:t>InfoSystems</a:t>
                      </a:r>
                      <a:endParaRPr lang="en-US" sz="100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a:solidFill>
                            <a:srgbClr val="231F20"/>
                          </a:solidFill>
                          <a:effectLst/>
                          <a:latin typeface="+mn-lt"/>
                          <a:ea typeface="Calibri"/>
                          <a:cs typeface="Times New Roman"/>
                        </a:rPr>
                        <a:t>IS2</a:t>
                      </a:r>
                      <a:endParaRPr lang="en-US" sz="100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dirty="0">
                          <a:solidFill>
                            <a:srgbClr val="231F20"/>
                          </a:solidFill>
                          <a:effectLst/>
                          <a:latin typeface="+mn-lt"/>
                          <a:ea typeface="Calibri"/>
                          <a:cs typeface="Times New Roman"/>
                        </a:rPr>
                        <a:t>12</a:t>
                      </a:r>
                      <a:endParaRPr lang="en-US" sz="1000" dirty="0">
                        <a:effectLst/>
                        <a:latin typeface="+mn-lt"/>
                        <a:ea typeface="Calibri"/>
                        <a:cs typeface="Times New Roman"/>
                      </a:endParaRPr>
                    </a:p>
                  </a:txBody>
                  <a:tcPr marL="68580" marR="68580" marT="0" marB="0">
                    <a:solidFill>
                      <a:srgbClr val="D4EAE4"/>
                    </a:solidFill>
                  </a:tcPr>
                </a:tc>
                <a:tc>
                  <a:txBody>
                    <a:bodyPr/>
                    <a:lstStyle/>
                    <a:p>
                      <a:pPr marL="0" marR="0" indent="0" algn="l" defTabSz="914400" rtl="0" eaLnBrk="1" fontAlgn="auto" latinLnBrk="0" hangingPunct="1">
                        <a:lnSpc>
                          <a:spcPct val="115000"/>
                        </a:lnSpc>
                        <a:spcBef>
                          <a:spcPts val="0"/>
                        </a:spcBef>
                        <a:spcAft>
                          <a:spcPts val="0"/>
                        </a:spcAft>
                        <a:buClrTx/>
                        <a:buSzTx/>
                        <a:buFontTx/>
                        <a:buNone/>
                        <a:tabLst/>
                        <a:defRPr/>
                      </a:pPr>
                      <a:r>
                        <a:rPr lang="en-US" sz="1000" dirty="0">
                          <a:solidFill>
                            <a:srgbClr val="D4EAE4"/>
                          </a:solidFill>
                          <a:effectLst/>
                          <a:latin typeface="+mn-lt"/>
                          <a:ea typeface="Calibri"/>
                          <a:cs typeface="Times New Roman"/>
                        </a:rPr>
                        <a:t> </a:t>
                      </a:r>
                      <a:r>
                        <a:rPr lang="en-US" sz="1000" dirty="0" smtClean="0">
                          <a:solidFill>
                            <a:srgbClr val="D4EAE4"/>
                          </a:solidFill>
                          <a:effectLst/>
                          <a:latin typeface="+mn-lt"/>
                          <a:ea typeface="Calibri"/>
                          <a:cs typeface="Times New Roman"/>
                        </a:rPr>
                        <a:t>Blank</a:t>
                      </a:r>
                    </a:p>
                  </a:txBody>
                  <a:tcPr marL="68580" marR="68580" marT="0" marB="0">
                    <a:solidFill>
                      <a:srgbClr val="D4EAE4"/>
                    </a:solidFill>
                  </a:tcPr>
                </a:tc>
                <a:tc>
                  <a:txBody>
                    <a:bodyPr/>
                    <a:lstStyle/>
                    <a:p>
                      <a:pPr marL="0" marR="0">
                        <a:lnSpc>
                          <a:spcPct val="115000"/>
                        </a:lnSpc>
                        <a:spcBef>
                          <a:spcPts val="0"/>
                        </a:spcBef>
                        <a:spcAft>
                          <a:spcPts val="0"/>
                        </a:spcAft>
                      </a:pPr>
                      <a:r>
                        <a:rPr lang="en-US" sz="1000" u="none" strike="noStrike">
                          <a:solidFill>
                            <a:srgbClr val="231F20"/>
                          </a:solidFill>
                          <a:effectLst/>
                          <a:latin typeface="+mn-lt"/>
                          <a:ea typeface="Calibri"/>
                          <a:cs typeface="Times New Roman"/>
                          <a:hlinkClick r:id="rId5"/>
                        </a:rPr>
                        <a:t>Rick.Brown@W</a:t>
                      </a:r>
                      <a:r>
                        <a:rPr lang="en-US" sz="1000" u="none" strike="noStrike" spc="-130">
                          <a:solidFill>
                            <a:srgbClr val="231F20"/>
                          </a:solidFill>
                          <a:effectLst/>
                          <a:latin typeface="+mn-lt"/>
                          <a:ea typeface="Calibri"/>
                          <a:cs typeface="Times New Roman"/>
                          <a:hlinkClick r:id="rId5"/>
                        </a:rPr>
                        <a:t>P</a:t>
                      </a:r>
                      <a:r>
                        <a:rPr lang="en-US" sz="1000" u="none" strike="noStrike">
                          <a:solidFill>
                            <a:srgbClr val="231F20"/>
                          </a:solidFill>
                          <a:effectLst/>
                          <a:latin typeface="+mn-lt"/>
                          <a:ea typeface="Calibri"/>
                          <a:cs typeface="Times New Roman"/>
                          <a:hlinkClick r:id="rId5"/>
                        </a:rPr>
                        <a:t>.com</a:t>
                      </a:r>
                      <a:endParaRPr lang="en-US" sz="1000">
                        <a:effectLst/>
                        <a:latin typeface="+mn-lt"/>
                        <a:ea typeface="Calibri"/>
                        <a:cs typeface="Times New Roman"/>
                      </a:endParaRPr>
                    </a:p>
                  </a:txBody>
                  <a:tcPr marL="68580" marR="68580" marT="0" marB="0">
                    <a:solidFill>
                      <a:srgbClr val="D4EAE4"/>
                    </a:solidFill>
                  </a:tcPr>
                </a:tc>
                <a:extLst>
                  <a:ext uri="{0D108BD9-81ED-4DB2-BD59-A6C34878D82A}">
                    <a16:rowId xmlns:a16="http://schemas.microsoft.com/office/drawing/2014/main" val="10003"/>
                  </a:ext>
                </a:extLst>
              </a:tr>
              <a:tr h="350520">
                <a:tc>
                  <a:txBody>
                    <a:bodyPr/>
                    <a:lstStyle/>
                    <a:p>
                      <a:pPr marL="0" marR="0">
                        <a:lnSpc>
                          <a:spcPct val="115000"/>
                        </a:lnSpc>
                        <a:spcBef>
                          <a:spcPts val="0"/>
                        </a:spcBef>
                        <a:spcAft>
                          <a:spcPts val="0"/>
                        </a:spcAft>
                      </a:pPr>
                      <a:r>
                        <a:rPr lang="en-US" sz="1000">
                          <a:solidFill>
                            <a:srgbClr val="231F20"/>
                          </a:solidFill>
                          <a:effectLst/>
                          <a:latin typeface="+mn-lt"/>
                          <a:ea typeface="Calibri"/>
                          <a:cs typeface="Times New Roman"/>
                        </a:rPr>
                        <a:t>14</a:t>
                      </a:r>
                      <a:endParaRPr lang="en-US" sz="100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a:solidFill>
                            <a:srgbClr val="231F20"/>
                          </a:solidFill>
                          <a:effectLst/>
                          <a:latin typeface="+mn-lt"/>
                          <a:ea typeface="Calibri"/>
                          <a:cs typeface="Times New Roman"/>
                        </a:rPr>
                        <a:t>Mike</a:t>
                      </a:r>
                      <a:endParaRPr lang="en-US" sz="100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a:solidFill>
                            <a:srgbClr val="231F20"/>
                          </a:solidFill>
                          <a:effectLst/>
                          <a:latin typeface="+mn-lt"/>
                          <a:ea typeface="Calibri"/>
                          <a:cs typeface="Times New Roman"/>
                        </a:rPr>
                        <a:t>Nguyen</a:t>
                      </a:r>
                      <a:endParaRPr lang="en-US" sz="100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a:solidFill>
                            <a:srgbClr val="231F20"/>
                          </a:solidFill>
                          <a:effectLst/>
                          <a:latin typeface="+mn-lt"/>
                          <a:ea typeface="Calibri"/>
                          <a:cs typeface="Times New Roman"/>
                        </a:rPr>
                        <a:t>Research and</a:t>
                      </a:r>
                      <a:r>
                        <a:rPr lang="en-US" sz="1000" spc="85">
                          <a:solidFill>
                            <a:srgbClr val="231F20"/>
                          </a:solidFill>
                          <a:effectLst/>
                          <a:latin typeface="+mn-lt"/>
                          <a:ea typeface="Calibri"/>
                          <a:cs typeface="Times New Roman"/>
                        </a:rPr>
                        <a:t> </a:t>
                      </a:r>
                      <a:r>
                        <a:rPr lang="en-US" sz="1000">
                          <a:solidFill>
                            <a:srgbClr val="231F20"/>
                          </a:solidFill>
                          <a:effectLst/>
                          <a:latin typeface="+mn-lt"/>
                          <a:ea typeface="Calibri"/>
                          <a:cs typeface="Times New Roman"/>
                        </a:rPr>
                        <a:t>Development</a:t>
                      </a:r>
                      <a:endParaRPr lang="en-US" sz="100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a:solidFill>
                            <a:srgbClr val="231F20"/>
                          </a:solidFill>
                          <a:effectLst/>
                          <a:latin typeface="+mn-lt"/>
                          <a:ea typeface="Calibri"/>
                          <a:cs typeface="Times New Roman"/>
                        </a:rPr>
                        <a:t>CTO</a:t>
                      </a:r>
                      <a:endParaRPr lang="en-US" sz="100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a:solidFill>
                            <a:srgbClr val="231F20"/>
                          </a:solidFill>
                          <a:effectLst/>
                          <a:latin typeface="+mn-lt"/>
                          <a:ea typeface="Calibri"/>
                          <a:cs typeface="Times New Roman"/>
                        </a:rPr>
                        <a:t>1</a:t>
                      </a:r>
                      <a:endParaRPr lang="en-US" sz="100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a:solidFill>
                            <a:srgbClr val="231F20"/>
                          </a:solidFill>
                          <a:effectLst/>
                          <a:latin typeface="+mn-lt"/>
                          <a:ea typeface="Calibri"/>
                          <a:cs typeface="Times New Roman"/>
                        </a:rPr>
                        <a:t>360-285-8710</a:t>
                      </a:r>
                      <a:endParaRPr lang="en-US" sz="100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u="none" strike="noStrike">
                          <a:solidFill>
                            <a:srgbClr val="231F20"/>
                          </a:solidFill>
                          <a:effectLst/>
                          <a:latin typeface="+mn-lt"/>
                          <a:ea typeface="Calibri"/>
                          <a:cs typeface="Times New Roman"/>
                          <a:hlinkClick r:id="rId6"/>
                        </a:rPr>
                        <a:t>Mike.Nguyen@W</a:t>
                      </a:r>
                      <a:r>
                        <a:rPr lang="en-US" sz="1000" u="none" strike="noStrike" spc="-130">
                          <a:solidFill>
                            <a:srgbClr val="231F20"/>
                          </a:solidFill>
                          <a:effectLst/>
                          <a:latin typeface="+mn-lt"/>
                          <a:ea typeface="Calibri"/>
                          <a:cs typeface="Times New Roman"/>
                          <a:hlinkClick r:id="rId6"/>
                        </a:rPr>
                        <a:t>P</a:t>
                      </a:r>
                      <a:r>
                        <a:rPr lang="en-US" sz="1000" u="none" strike="noStrike">
                          <a:solidFill>
                            <a:srgbClr val="231F20"/>
                          </a:solidFill>
                          <a:effectLst/>
                          <a:latin typeface="+mn-lt"/>
                          <a:ea typeface="Calibri"/>
                          <a:cs typeface="Times New Roman"/>
                          <a:hlinkClick r:id="rId6"/>
                        </a:rPr>
                        <a:t>.com</a:t>
                      </a:r>
                      <a:endParaRPr lang="en-US" sz="1000">
                        <a:effectLst/>
                        <a:latin typeface="+mn-lt"/>
                        <a:ea typeface="Calibri"/>
                        <a:cs typeface="Times New Roman"/>
                      </a:endParaRPr>
                    </a:p>
                  </a:txBody>
                  <a:tcPr marL="68580" marR="68580" marT="0" marB="0">
                    <a:solidFill>
                      <a:srgbClr val="D4EAE4"/>
                    </a:solidFill>
                  </a:tcPr>
                </a:tc>
                <a:extLst>
                  <a:ext uri="{0D108BD9-81ED-4DB2-BD59-A6C34878D82A}">
                    <a16:rowId xmlns:a16="http://schemas.microsoft.com/office/drawing/2014/main" val="10004"/>
                  </a:ext>
                </a:extLst>
              </a:tr>
              <a:tr h="350520">
                <a:tc>
                  <a:txBody>
                    <a:bodyPr/>
                    <a:lstStyle/>
                    <a:p>
                      <a:pPr marL="0" marR="0">
                        <a:lnSpc>
                          <a:spcPct val="115000"/>
                        </a:lnSpc>
                        <a:spcBef>
                          <a:spcPts val="0"/>
                        </a:spcBef>
                        <a:spcAft>
                          <a:spcPts val="0"/>
                        </a:spcAft>
                      </a:pPr>
                      <a:r>
                        <a:rPr lang="en-US" sz="1000">
                          <a:solidFill>
                            <a:srgbClr val="231F20"/>
                          </a:solidFill>
                          <a:effectLst/>
                          <a:latin typeface="+mn-lt"/>
                          <a:ea typeface="Calibri"/>
                          <a:cs typeface="Times New Roman"/>
                        </a:rPr>
                        <a:t>15</a:t>
                      </a:r>
                      <a:endParaRPr lang="en-US" sz="100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a:solidFill>
                            <a:srgbClr val="231F20"/>
                          </a:solidFill>
                          <a:effectLst/>
                          <a:latin typeface="+mn-lt"/>
                          <a:ea typeface="Calibri"/>
                          <a:cs typeface="Times New Roman"/>
                        </a:rPr>
                        <a:t>Jason</a:t>
                      </a:r>
                      <a:endParaRPr lang="en-US" sz="100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dirty="0" err="1">
                          <a:solidFill>
                            <a:srgbClr val="231F20"/>
                          </a:solidFill>
                          <a:effectLst/>
                          <a:latin typeface="+mn-lt"/>
                          <a:ea typeface="Calibri"/>
                          <a:cs typeface="Times New Roman"/>
                        </a:rPr>
                        <a:t>Sleeman</a:t>
                      </a:r>
                      <a:endParaRPr lang="en-US" sz="1000" dirty="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dirty="0">
                          <a:solidFill>
                            <a:srgbClr val="231F20"/>
                          </a:solidFill>
                          <a:effectLst/>
                          <a:latin typeface="+mn-lt"/>
                          <a:ea typeface="Calibri"/>
                          <a:cs typeface="Times New Roman"/>
                        </a:rPr>
                        <a:t>Research and</a:t>
                      </a:r>
                      <a:r>
                        <a:rPr lang="en-US" sz="1000" spc="85" dirty="0">
                          <a:solidFill>
                            <a:srgbClr val="231F20"/>
                          </a:solidFill>
                          <a:effectLst/>
                          <a:latin typeface="+mn-lt"/>
                          <a:ea typeface="Calibri"/>
                          <a:cs typeface="Times New Roman"/>
                        </a:rPr>
                        <a:t> </a:t>
                      </a:r>
                      <a:r>
                        <a:rPr lang="en-US" sz="1000" dirty="0">
                          <a:solidFill>
                            <a:srgbClr val="231F20"/>
                          </a:solidFill>
                          <a:effectLst/>
                          <a:latin typeface="+mn-lt"/>
                          <a:ea typeface="Calibri"/>
                          <a:cs typeface="Times New Roman"/>
                        </a:rPr>
                        <a:t>Development</a:t>
                      </a:r>
                      <a:endParaRPr lang="en-US" sz="1000" dirty="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a:solidFill>
                            <a:srgbClr val="231F20"/>
                          </a:solidFill>
                          <a:effectLst/>
                          <a:latin typeface="+mn-lt"/>
                          <a:ea typeface="Calibri"/>
                          <a:cs typeface="Times New Roman"/>
                        </a:rPr>
                        <a:t>RD3</a:t>
                      </a:r>
                      <a:endParaRPr lang="en-US" sz="100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a:solidFill>
                            <a:srgbClr val="231F20"/>
                          </a:solidFill>
                          <a:effectLst/>
                          <a:latin typeface="+mn-lt"/>
                          <a:ea typeface="Calibri"/>
                          <a:cs typeface="Times New Roman"/>
                        </a:rPr>
                        <a:t>14</a:t>
                      </a:r>
                      <a:endParaRPr lang="en-US" sz="100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a:solidFill>
                            <a:srgbClr val="231F20"/>
                          </a:solidFill>
                          <a:effectLst/>
                          <a:latin typeface="+mn-lt"/>
                          <a:ea typeface="Calibri"/>
                          <a:cs typeface="Times New Roman"/>
                        </a:rPr>
                        <a:t>360-285-8720</a:t>
                      </a:r>
                      <a:endParaRPr lang="en-US" sz="100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u="none" strike="noStrike">
                          <a:solidFill>
                            <a:srgbClr val="231F20"/>
                          </a:solidFill>
                          <a:effectLst/>
                          <a:latin typeface="+mn-lt"/>
                          <a:ea typeface="Calibri"/>
                          <a:cs typeface="Times New Roman"/>
                          <a:hlinkClick r:id="rId7"/>
                        </a:rPr>
                        <a:t>Jason.Sleeman@W</a:t>
                      </a:r>
                      <a:r>
                        <a:rPr lang="en-US" sz="1000" u="none" strike="noStrike" spc="-130">
                          <a:solidFill>
                            <a:srgbClr val="231F20"/>
                          </a:solidFill>
                          <a:effectLst/>
                          <a:latin typeface="+mn-lt"/>
                          <a:ea typeface="Calibri"/>
                          <a:cs typeface="Times New Roman"/>
                          <a:hlinkClick r:id="rId7"/>
                        </a:rPr>
                        <a:t>P</a:t>
                      </a:r>
                      <a:r>
                        <a:rPr lang="en-US" sz="1000" u="none" strike="noStrike">
                          <a:solidFill>
                            <a:srgbClr val="231F20"/>
                          </a:solidFill>
                          <a:effectLst/>
                          <a:latin typeface="+mn-lt"/>
                          <a:ea typeface="Calibri"/>
                          <a:cs typeface="Times New Roman"/>
                          <a:hlinkClick r:id="rId7"/>
                        </a:rPr>
                        <a:t>.com</a:t>
                      </a:r>
                      <a:endParaRPr lang="en-US" sz="1000">
                        <a:effectLst/>
                        <a:latin typeface="+mn-lt"/>
                        <a:ea typeface="Calibri"/>
                        <a:cs typeface="Times New Roman"/>
                      </a:endParaRPr>
                    </a:p>
                  </a:txBody>
                  <a:tcPr marL="68580" marR="68580" marT="0" marB="0">
                    <a:solidFill>
                      <a:srgbClr val="D4EAE4"/>
                    </a:solidFill>
                  </a:tcPr>
                </a:tc>
                <a:extLst>
                  <a:ext uri="{0D108BD9-81ED-4DB2-BD59-A6C34878D82A}">
                    <a16:rowId xmlns:a16="http://schemas.microsoft.com/office/drawing/2014/main" val="10005"/>
                  </a:ext>
                </a:extLst>
              </a:tr>
              <a:tr h="175260">
                <a:tc>
                  <a:txBody>
                    <a:bodyPr/>
                    <a:lstStyle/>
                    <a:p>
                      <a:pPr marL="0" marR="0">
                        <a:lnSpc>
                          <a:spcPct val="115000"/>
                        </a:lnSpc>
                        <a:spcBef>
                          <a:spcPts val="0"/>
                        </a:spcBef>
                        <a:spcAft>
                          <a:spcPts val="0"/>
                        </a:spcAft>
                      </a:pPr>
                      <a:r>
                        <a:rPr lang="en-US" sz="1000">
                          <a:solidFill>
                            <a:srgbClr val="231F20"/>
                          </a:solidFill>
                          <a:effectLst/>
                          <a:latin typeface="+mn-lt"/>
                          <a:ea typeface="Calibri"/>
                          <a:cs typeface="Times New Roman"/>
                        </a:rPr>
                        <a:t>16</a:t>
                      </a:r>
                      <a:endParaRPr lang="en-US" sz="100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a:solidFill>
                            <a:srgbClr val="231F20"/>
                          </a:solidFill>
                          <a:effectLst/>
                          <a:latin typeface="+mn-lt"/>
                          <a:ea typeface="Calibri"/>
                          <a:cs typeface="Times New Roman"/>
                        </a:rPr>
                        <a:t>Mary</a:t>
                      </a:r>
                      <a:endParaRPr lang="en-US" sz="100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a:solidFill>
                            <a:srgbClr val="231F20"/>
                          </a:solidFill>
                          <a:effectLst/>
                          <a:latin typeface="+mn-lt"/>
                          <a:ea typeface="Calibri"/>
                          <a:cs typeface="Times New Roman"/>
                        </a:rPr>
                        <a:t>Smith</a:t>
                      </a:r>
                      <a:endParaRPr lang="en-US" sz="100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a:solidFill>
                            <a:srgbClr val="231F20"/>
                          </a:solidFill>
                          <a:effectLst/>
                          <a:latin typeface="+mn-lt"/>
                          <a:ea typeface="Calibri"/>
                          <a:cs typeface="Times New Roman"/>
                        </a:rPr>
                        <a:t>Production</a:t>
                      </a:r>
                      <a:endParaRPr lang="en-US" sz="100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a:solidFill>
                            <a:srgbClr val="231F20"/>
                          </a:solidFill>
                          <a:effectLst/>
                          <a:latin typeface="+mn-lt"/>
                          <a:ea typeface="Calibri"/>
                          <a:cs typeface="Times New Roman"/>
                        </a:rPr>
                        <a:t>OPS3</a:t>
                      </a:r>
                      <a:endParaRPr lang="en-US" sz="100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a:solidFill>
                            <a:srgbClr val="231F20"/>
                          </a:solidFill>
                          <a:effectLst/>
                          <a:latin typeface="+mn-lt"/>
                          <a:ea typeface="Calibri"/>
                          <a:cs typeface="Times New Roman"/>
                        </a:rPr>
                        <a:t>1</a:t>
                      </a:r>
                      <a:endParaRPr lang="en-US" sz="100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a:solidFill>
                            <a:srgbClr val="231F20"/>
                          </a:solidFill>
                          <a:effectLst/>
                          <a:latin typeface="+mn-lt"/>
                          <a:ea typeface="Calibri"/>
                          <a:cs typeface="Times New Roman"/>
                        </a:rPr>
                        <a:t>360-285-8810</a:t>
                      </a:r>
                      <a:endParaRPr lang="en-US" sz="100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u="none" strike="noStrike">
                          <a:solidFill>
                            <a:srgbClr val="231F20"/>
                          </a:solidFill>
                          <a:effectLst/>
                          <a:latin typeface="+mn-lt"/>
                          <a:ea typeface="Calibri"/>
                          <a:cs typeface="Times New Roman"/>
                          <a:hlinkClick r:id="rId8"/>
                        </a:rPr>
                        <a:t>Mar</a:t>
                      </a:r>
                      <a:r>
                        <a:rPr lang="en-US" sz="1000" u="none" strike="noStrike" spc="-90">
                          <a:solidFill>
                            <a:srgbClr val="231F20"/>
                          </a:solidFill>
                          <a:effectLst/>
                          <a:latin typeface="+mn-lt"/>
                          <a:ea typeface="Calibri"/>
                          <a:cs typeface="Times New Roman"/>
                          <a:hlinkClick r:id="rId8"/>
                        </a:rPr>
                        <a:t>y</a:t>
                      </a:r>
                      <a:r>
                        <a:rPr lang="en-US" sz="1000" u="none" strike="noStrike">
                          <a:solidFill>
                            <a:srgbClr val="231F20"/>
                          </a:solidFill>
                          <a:effectLst/>
                          <a:latin typeface="+mn-lt"/>
                          <a:ea typeface="Calibri"/>
                          <a:cs typeface="Times New Roman"/>
                          <a:hlinkClick r:id="rId8"/>
                        </a:rPr>
                        <a:t>.Smith@W</a:t>
                      </a:r>
                      <a:r>
                        <a:rPr lang="en-US" sz="1000" u="none" strike="noStrike" spc="-130">
                          <a:solidFill>
                            <a:srgbClr val="231F20"/>
                          </a:solidFill>
                          <a:effectLst/>
                          <a:latin typeface="+mn-lt"/>
                          <a:ea typeface="Calibri"/>
                          <a:cs typeface="Times New Roman"/>
                          <a:hlinkClick r:id="rId8"/>
                        </a:rPr>
                        <a:t>P</a:t>
                      </a:r>
                      <a:r>
                        <a:rPr lang="en-US" sz="1000" u="none" strike="noStrike">
                          <a:solidFill>
                            <a:srgbClr val="231F20"/>
                          </a:solidFill>
                          <a:effectLst/>
                          <a:latin typeface="+mn-lt"/>
                          <a:ea typeface="Calibri"/>
                          <a:cs typeface="Times New Roman"/>
                          <a:hlinkClick r:id="rId8"/>
                        </a:rPr>
                        <a:t>.com</a:t>
                      </a:r>
                      <a:endParaRPr lang="en-US" sz="1000">
                        <a:effectLst/>
                        <a:latin typeface="+mn-lt"/>
                        <a:ea typeface="Calibri"/>
                        <a:cs typeface="Times New Roman"/>
                      </a:endParaRPr>
                    </a:p>
                  </a:txBody>
                  <a:tcPr marL="68580" marR="68580" marT="0" marB="0">
                    <a:solidFill>
                      <a:srgbClr val="D4EAE4"/>
                    </a:solidFill>
                  </a:tcPr>
                </a:tc>
                <a:extLst>
                  <a:ext uri="{0D108BD9-81ED-4DB2-BD59-A6C34878D82A}">
                    <a16:rowId xmlns:a16="http://schemas.microsoft.com/office/drawing/2014/main" val="10006"/>
                  </a:ext>
                </a:extLst>
              </a:tr>
              <a:tr h="175260">
                <a:tc>
                  <a:txBody>
                    <a:bodyPr/>
                    <a:lstStyle/>
                    <a:p>
                      <a:pPr marL="0" marR="0">
                        <a:lnSpc>
                          <a:spcPct val="115000"/>
                        </a:lnSpc>
                        <a:spcBef>
                          <a:spcPts val="0"/>
                        </a:spcBef>
                        <a:spcAft>
                          <a:spcPts val="0"/>
                        </a:spcAft>
                      </a:pPr>
                      <a:r>
                        <a:rPr lang="en-US" sz="1000">
                          <a:solidFill>
                            <a:srgbClr val="231F20"/>
                          </a:solidFill>
                          <a:effectLst/>
                          <a:latin typeface="+mn-lt"/>
                          <a:ea typeface="Calibri"/>
                          <a:cs typeface="Times New Roman"/>
                        </a:rPr>
                        <a:t>17</a:t>
                      </a:r>
                      <a:endParaRPr lang="en-US" sz="100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spc="-90">
                          <a:solidFill>
                            <a:srgbClr val="231F20"/>
                          </a:solidFill>
                          <a:effectLst/>
                          <a:latin typeface="+mn-lt"/>
                          <a:ea typeface="Calibri"/>
                          <a:cs typeface="Times New Roman"/>
                        </a:rPr>
                        <a:t>T</a:t>
                      </a:r>
                      <a:r>
                        <a:rPr lang="en-US" sz="1000">
                          <a:solidFill>
                            <a:srgbClr val="231F20"/>
                          </a:solidFill>
                          <a:effectLst/>
                          <a:latin typeface="+mn-lt"/>
                          <a:ea typeface="Calibri"/>
                          <a:cs typeface="Times New Roman"/>
                        </a:rPr>
                        <a:t>om</a:t>
                      </a:r>
                      <a:endParaRPr lang="en-US" sz="100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a:solidFill>
                            <a:srgbClr val="231F20"/>
                          </a:solidFill>
                          <a:effectLst/>
                          <a:latin typeface="+mn-lt"/>
                          <a:ea typeface="Calibri"/>
                          <a:cs typeface="Times New Roman"/>
                        </a:rPr>
                        <a:t>Jackson</a:t>
                      </a:r>
                      <a:endParaRPr lang="en-US" sz="100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dirty="0">
                          <a:solidFill>
                            <a:srgbClr val="231F20"/>
                          </a:solidFill>
                          <a:effectLst/>
                          <a:latin typeface="+mn-lt"/>
                          <a:ea typeface="Calibri"/>
                          <a:cs typeface="Times New Roman"/>
                        </a:rPr>
                        <a:t>Production</a:t>
                      </a:r>
                      <a:endParaRPr lang="en-US" sz="1000" dirty="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a:solidFill>
                            <a:srgbClr val="231F20"/>
                          </a:solidFill>
                          <a:effectLst/>
                          <a:latin typeface="+mn-lt"/>
                          <a:ea typeface="Calibri"/>
                          <a:cs typeface="Times New Roman"/>
                        </a:rPr>
                        <a:t>OPS2</a:t>
                      </a:r>
                      <a:endParaRPr lang="en-US" sz="100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a:solidFill>
                            <a:srgbClr val="231F20"/>
                          </a:solidFill>
                          <a:effectLst/>
                          <a:latin typeface="+mn-lt"/>
                          <a:ea typeface="Calibri"/>
                          <a:cs typeface="Times New Roman"/>
                        </a:rPr>
                        <a:t>16</a:t>
                      </a:r>
                      <a:endParaRPr lang="en-US" sz="100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a:solidFill>
                            <a:srgbClr val="231F20"/>
                          </a:solidFill>
                          <a:effectLst/>
                          <a:latin typeface="+mn-lt"/>
                          <a:ea typeface="Calibri"/>
                          <a:cs typeface="Times New Roman"/>
                        </a:rPr>
                        <a:t>360-285-8820</a:t>
                      </a:r>
                      <a:endParaRPr lang="en-US" sz="100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u="none" strike="noStrike" spc="-90">
                          <a:solidFill>
                            <a:srgbClr val="231F20"/>
                          </a:solidFill>
                          <a:effectLst/>
                          <a:latin typeface="+mn-lt"/>
                          <a:ea typeface="Calibri"/>
                          <a:cs typeface="Times New Roman"/>
                          <a:hlinkClick r:id="rId9"/>
                        </a:rPr>
                        <a:t>T</a:t>
                      </a:r>
                      <a:r>
                        <a:rPr lang="en-US" sz="1000" u="none" strike="noStrike">
                          <a:solidFill>
                            <a:srgbClr val="231F20"/>
                          </a:solidFill>
                          <a:effectLst/>
                          <a:latin typeface="+mn-lt"/>
                          <a:ea typeface="Calibri"/>
                          <a:cs typeface="Times New Roman"/>
                          <a:hlinkClick r:id="rId9"/>
                        </a:rPr>
                        <a:t>om.Jackson@W</a:t>
                      </a:r>
                      <a:r>
                        <a:rPr lang="en-US" sz="1000" u="none" strike="noStrike" spc="-130">
                          <a:solidFill>
                            <a:srgbClr val="231F20"/>
                          </a:solidFill>
                          <a:effectLst/>
                          <a:latin typeface="+mn-lt"/>
                          <a:ea typeface="Calibri"/>
                          <a:cs typeface="Times New Roman"/>
                          <a:hlinkClick r:id="rId9"/>
                        </a:rPr>
                        <a:t>P</a:t>
                      </a:r>
                      <a:r>
                        <a:rPr lang="en-US" sz="1000" u="none" strike="noStrike">
                          <a:solidFill>
                            <a:srgbClr val="231F20"/>
                          </a:solidFill>
                          <a:effectLst/>
                          <a:latin typeface="+mn-lt"/>
                          <a:ea typeface="Calibri"/>
                          <a:cs typeface="Times New Roman"/>
                          <a:hlinkClick r:id="rId9"/>
                        </a:rPr>
                        <a:t>.com</a:t>
                      </a:r>
                      <a:endParaRPr lang="en-US" sz="1000">
                        <a:effectLst/>
                        <a:latin typeface="+mn-lt"/>
                        <a:ea typeface="Calibri"/>
                        <a:cs typeface="Times New Roman"/>
                      </a:endParaRPr>
                    </a:p>
                  </a:txBody>
                  <a:tcPr marL="68580" marR="68580" marT="0" marB="0">
                    <a:solidFill>
                      <a:srgbClr val="D4EAE4"/>
                    </a:solidFill>
                  </a:tcPr>
                </a:tc>
                <a:extLst>
                  <a:ext uri="{0D108BD9-81ED-4DB2-BD59-A6C34878D82A}">
                    <a16:rowId xmlns:a16="http://schemas.microsoft.com/office/drawing/2014/main" val="10007"/>
                  </a:ext>
                </a:extLst>
              </a:tr>
              <a:tr h="175260">
                <a:tc>
                  <a:txBody>
                    <a:bodyPr/>
                    <a:lstStyle/>
                    <a:p>
                      <a:pPr marL="0" marR="0">
                        <a:lnSpc>
                          <a:spcPct val="115000"/>
                        </a:lnSpc>
                        <a:spcBef>
                          <a:spcPts val="0"/>
                        </a:spcBef>
                        <a:spcAft>
                          <a:spcPts val="0"/>
                        </a:spcAft>
                      </a:pPr>
                      <a:r>
                        <a:rPr lang="en-US" sz="1000">
                          <a:solidFill>
                            <a:srgbClr val="231F20"/>
                          </a:solidFill>
                          <a:effectLst/>
                          <a:latin typeface="+mn-lt"/>
                          <a:ea typeface="Calibri"/>
                          <a:cs typeface="Times New Roman"/>
                        </a:rPr>
                        <a:t>18</a:t>
                      </a:r>
                      <a:endParaRPr lang="en-US" sz="100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a:solidFill>
                            <a:srgbClr val="231F20"/>
                          </a:solidFill>
                          <a:effectLst/>
                          <a:latin typeface="+mn-lt"/>
                          <a:ea typeface="Calibri"/>
                          <a:cs typeface="Times New Roman"/>
                        </a:rPr>
                        <a:t>George</a:t>
                      </a:r>
                      <a:endParaRPr lang="en-US" sz="100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a:solidFill>
                            <a:srgbClr val="231F20"/>
                          </a:solidFill>
                          <a:effectLst/>
                          <a:latin typeface="+mn-lt"/>
                          <a:ea typeface="Calibri"/>
                          <a:cs typeface="Times New Roman"/>
                        </a:rPr>
                        <a:t>Jones</a:t>
                      </a:r>
                      <a:endParaRPr lang="en-US" sz="100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a:solidFill>
                            <a:srgbClr val="231F20"/>
                          </a:solidFill>
                          <a:effectLst/>
                          <a:latin typeface="+mn-lt"/>
                          <a:ea typeface="Calibri"/>
                          <a:cs typeface="Times New Roman"/>
                        </a:rPr>
                        <a:t>Production</a:t>
                      </a:r>
                      <a:endParaRPr lang="en-US" sz="100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a:solidFill>
                            <a:srgbClr val="231F20"/>
                          </a:solidFill>
                          <a:effectLst/>
                          <a:latin typeface="+mn-lt"/>
                          <a:ea typeface="Calibri"/>
                          <a:cs typeface="Times New Roman"/>
                        </a:rPr>
                        <a:t>OPS2</a:t>
                      </a:r>
                      <a:endParaRPr lang="en-US" sz="100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a:solidFill>
                            <a:srgbClr val="231F20"/>
                          </a:solidFill>
                          <a:effectLst/>
                          <a:latin typeface="+mn-lt"/>
                          <a:ea typeface="Calibri"/>
                          <a:cs typeface="Times New Roman"/>
                        </a:rPr>
                        <a:t>17</a:t>
                      </a:r>
                      <a:endParaRPr lang="en-US" sz="100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a:solidFill>
                            <a:srgbClr val="231F20"/>
                          </a:solidFill>
                          <a:effectLst/>
                          <a:latin typeface="+mn-lt"/>
                          <a:ea typeface="Calibri"/>
                          <a:cs typeface="Times New Roman"/>
                        </a:rPr>
                        <a:t>360-285-8830</a:t>
                      </a:r>
                      <a:endParaRPr lang="en-US" sz="100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u="none" strike="noStrike">
                          <a:solidFill>
                            <a:srgbClr val="231F20"/>
                          </a:solidFill>
                          <a:effectLst/>
                          <a:latin typeface="+mn-lt"/>
                          <a:ea typeface="Calibri"/>
                          <a:cs typeface="Times New Roman"/>
                          <a:hlinkClick r:id="rId10"/>
                        </a:rPr>
                        <a:t>George.Jones@W</a:t>
                      </a:r>
                      <a:r>
                        <a:rPr lang="en-US" sz="1000" u="none" strike="noStrike" spc="-130">
                          <a:solidFill>
                            <a:srgbClr val="231F20"/>
                          </a:solidFill>
                          <a:effectLst/>
                          <a:latin typeface="+mn-lt"/>
                          <a:ea typeface="Calibri"/>
                          <a:cs typeface="Times New Roman"/>
                          <a:hlinkClick r:id="rId10"/>
                        </a:rPr>
                        <a:t>P</a:t>
                      </a:r>
                      <a:r>
                        <a:rPr lang="en-US" sz="1000" u="none" strike="noStrike">
                          <a:solidFill>
                            <a:srgbClr val="231F20"/>
                          </a:solidFill>
                          <a:effectLst/>
                          <a:latin typeface="+mn-lt"/>
                          <a:ea typeface="Calibri"/>
                          <a:cs typeface="Times New Roman"/>
                          <a:hlinkClick r:id="rId10"/>
                        </a:rPr>
                        <a:t>.com</a:t>
                      </a:r>
                      <a:endParaRPr lang="en-US" sz="1000">
                        <a:effectLst/>
                        <a:latin typeface="+mn-lt"/>
                        <a:ea typeface="Calibri"/>
                        <a:cs typeface="Times New Roman"/>
                      </a:endParaRPr>
                    </a:p>
                  </a:txBody>
                  <a:tcPr marL="68580" marR="68580" marT="0" marB="0">
                    <a:solidFill>
                      <a:srgbClr val="D4EAE4"/>
                    </a:solidFill>
                  </a:tcPr>
                </a:tc>
                <a:extLst>
                  <a:ext uri="{0D108BD9-81ED-4DB2-BD59-A6C34878D82A}">
                    <a16:rowId xmlns:a16="http://schemas.microsoft.com/office/drawing/2014/main" val="10008"/>
                  </a:ext>
                </a:extLst>
              </a:tr>
              <a:tr h="175260">
                <a:tc>
                  <a:txBody>
                    <a:bodyPr/>
                    <a:lstStyle/>
                    <a:p>
                      <a:pPr marL="0" marR="0">
                        <a:lnSpc>
                          <a:spcPct val="115000"/>
                        </a:lnSpc>
                        <a:spcBef>
                          <a:spcPts val="0"/>
                        </a:spcBef>
                        <a:spcAft>
                          <a:spcPts val="0"/>
                        </a:spcAft>
                      </a:pPr>
                      <a:r>
                        <a:rPr lang="en-US" sz="1000">
                          <a:solidFill>
                            <a:srgbClr val="231F20"/>
                          </a:solidFill>
                          <a:effectLst/>
                          <a:latin typeface="+mn-lt"/>
                          <a:ea typeface="Calibri"/>
                          <a:cs typeface="Times New Roman"/>
                        </a:rPr>
                        <a:t>19</a:t>
                      </a:r>
                      <a:endParaRPr lang="en-US" sz="100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a:solidFill>
                            <a:srgbClr val="231F20"/>
                          </a:solidFill>
                          <a:effectLst/>
                          <a:latin typeface="+mn-lt"/>
                          <a:ea typeface="Calibri"/>
                          <a:cs typeface="Times New Roman"/>
                        </a:rPr>
                        <a:t>Julia</a:t>
                      </a:r>
                      <a:endParaRPr lang="en-US" sz="100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a:solidFill>
                            <a:srgbClr val="231F20"/>
                          </a:solidFill>
                          <a:effectLst/>
                          <a:latin typeface="+mn-lt"/>
                          <a:ea typeface="Calibri"/>
                          <a:cs typeface="Times New Roman"/>
                        </a:rPr>
                        <a:t>Hayakawa</a:t>
                      </a:r>
                      <a:endParaRPr lang="en-US" sz="100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a:solidFill>
                            <a:srgbClr val="231F20"/>
                          </a:solidFill>
                          <a:effectLst/>
                          <a:latin typeface="+mn-lt"/>
                          <a:ea typeface="Calibri"/>
                          <a:cs typeface="Times New Roman"/>
                        </a:rPr>
                        <a:t>Production</a:t>
                      </a:r>
                      <a:endParaRPr lang="en-US" sz="100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a:solidFill>
                            <a:srgbClr val="231F20"/>
                          </a:solidFill>
                          <a:effectLst/>
                          <a:latin typeface="+mn-lt"/>
                          <a:ea typeface="Calibri"/>
                          <a:cs typeface="Times New Roman"/>
                        </a:rPr>
                        <a:t>OPS1</a:t>
                      </a:r>
                      <a:endParaRPr lang="en-US" sz="100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dirty="0">
                          <a:solidFill>
                            <a:srgbClr val="231F20"/>
                          </a:solidFill>
                          <a:effectLst/>
                          <a:latin typeface="+mn-lt"/>
                          <a:ea typeface="Calibri"/>
                          <a:cs typeface="Times New Roman"/>
                        </a:rPr>
                        <a:t>17</a:t>
                      </a:r>
                      <a:endParaRPr lang="en-US" sz="1000" dirty="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dirty="0" smtClean="0">
                          <a:solidFill>
                            <a:srgbClr val="D4EAE4"/>
                          </a:solidFill>
                          <a:effectLst/>
                          <a:latin typeface="+mn-lt"/>
                          <a:ea typeface="Calibri"/>
                          <a:cs typeface="Times New Roman"/>
                        </a:rPr>
                        <a:t>Blank</a:t>
                      </a:r>
                      <a:endParaRPr lang="en-US" sz="1000" dirty="0">
                        <a:solidFill>
                          <a:srgbClr val="D4EAE4"/>
                        </a:solidFill>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u="none" strike="noStrike" dirty="0">
                          <a:solidFill>
                            <a:srgbClr val="231F20"/>
                          </a:solidFill>
                          <a:effectLst/>
                          <a:latin typeface="+mn-lt"/>
                          <a:ea typeface="Calibri"/>
                          <a:cs typeface="Times New Roman"/>
                          <a:hlinkClick r:id="rId11"/>
                        </a:rPr>
                        <a:t>Julia.Hayakawa@W</a:t>
                      </a:r>
                      <a:r>
                        <a:rPr lang="en-US" sz="1000" u="none" strike="noStrike" spc="-130" dirty="0">
                          <a:solidFill>
                            <a:srgbClr val="231F20"/>
                          </a:solidFill>
                          <a:effectLst/>
                          <a:latin typeface="+mn-lt"/>
                          <a:ea typeface="Calibri"/>
                          <a:cs typeface="Times New Roman"/>
                          <a:hlinkClick r:id="rId11"/>
                        </a:rPr>
                        <a:t>P</a:t>
                      </a:r>
                      <a:r>
                        <a:rPr lang="en-US" sz="1000" u="none" strike="noStrike" dirty="0">
                          <a:solidFill>
                            <a:srgbClr val="231F20"/>
                          </a:solidFill>
                          <a:effectLst/>
                          <a:latin typeface="+mn-lt"/>
                          <a:ea typeface="Calibri"/>
                          <a:cs typeface="Times New Roman"/>
                          <a:hlinkClick r:id="rId11"/>
                        </a:rPr>
                        <a:t>.com</a:t>
                      </a:r>
                      <a:endParaRPr lang="en-US" sz="1000" dirty="0">
                        <a:effectLst/>
                        <a:latin typeface="+mn-lt"/>
                        <a:ea typeface="Calibri"/>
                        <a:cs typeface="Times New Roman"/>
                      </a:endParaRPr>
                    </a:p>
                  </a:txBody>
                  <a:tcPr marL="68580" marR="68580" marT="0" marB="0">
                    <a:solidFill>
                      <a:srgbClr val="D4EAE4"/>
                    </a:solidFill>
                  </a:tcPr>
                </a:tc>
                <a:extLst>
                  <a:ext uri="{0D108BD9-81ED-4DB2-BD59-A6C34878D82A}">
                    <a16:rowId xmlns:a16="http://schemas.microsoft.com/office/drawing/2014/main" val="10009"/>
                  </a:ext>
                </a:extLst>
              </a:tr>
              <a:tr h="350520">
                <a:tc>
                  <a:txBody>
                    <a:bodyPr/>
                    <a:lstStyle/>
                    <a:p>
                      <a:pPr marL="0" marR="0">
                        <a:lnSpc>
                          <a:spcPct val="115000"/>
                        </a:lnSpc>
                        <a:spcBef>
                          <a:spcPts val="0"/>
                        </a:spcBef>
                        <a:spcAft>
                          <a:spcPts val="0"/>
                        </a:spcAft>
                      </a:pPr>
                      <a:r>
                        <a:rPr lang="en-US" sz="1000">
                          <a:solidFill>
                            <a:srgbClr val="231F20"/>
                          </a:solidFill>
                          <a:effectLst/>
                          <a:latin typeface="+mn-lt"/>
                          <a:ea typeface="Calibri"/>
                          <a:cs typeface="Times New Roman"/>
                        </a:rPr>
                        <a:t>20</a:t>
                      </a:r>
                      <a:endParaRPr lang="en-US" sz="100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a:solidFill>
                            <a:srgbClr val="231F20"/>
                          </a:solidFill>
                          <a:effectLst/>
                          <a:latin typeface="+mn-lt"/>
                          <a:ea typeface="Calibri"/>
                          <a:cs typeface="Times New Roman"/>
                        </a:rPr>
                        <a:t>Sam</a:t>
                      </a:r>
                      <a:endParaRPr lang="en-US" sz="100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a:solidFill>
                            <a:srgbClr val="231F20"/>
                          </a:solidFill>
                          <a:effectLst/>
                          <a:latin typeface="+mn-lt"/>
                          <a:ea typeface="Calibri"/>
                          <a:cs typeface="Times New Roman"/>
                        </a:rPr>
                        <a:t>Stewart</a:t>
                      </a:r>
                      <a:endParaRPr lang="en-US" sz="100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a:solidFill>
                            <a:srgbClr val="231F20"/>
                          </a:solidFill>
                          <a:effectLst/>
                          <a:latin typeface="+mn-lt"/>
                          <a:ea typeface="Calibri"/>
                          <a:cs typeface="Times New Roman"/>
                        </a:rPr>
                        <a:t>Production</a:t>
                      </a:r>
                      <a:endParaRPr lang="en-US" sz="100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a:solidFill>
                            <a:srgbClr val="231F20"/>
                          </a:solidFill>
                          <a:effectLst/>
                          <a:latin typeface="+mn-lt"/>
                          <a:ea typeface="Calibri"/>
                          <a:cs typeface="Times New Roman"/>
                        </a:rPr>
                        <a:t>OPS1</a:t>
                      </a:r>
                      <a:endParaRPr lang="en-US" sz="100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a:solidFill>
                            <a:srgbClr val="231F20"/>
                          </a:solidFill>
                          <a:effectLst/>
                          <a:latin typeface="+mn-lt"/>
                          <a:ea typeface="Calibri"/>
                          <a:cs typeface="Times New Roman"/>
                        </a:rPr>
                        <a:t>17</a:t>
                      </a:r>
                      <a:endParaRPr lang="en-US" sz="1000">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dirty="0" smtClean="0">
                          <a:solidFill>
                            <a:srgbClr val="D4EAE4"/>
                          </a:solidFill>
                          <a:effectLst/>
                          <a:latin typeface="+mn-lt"/>
                          <a:ea typeface="Calibri"/>
                          <a:cs typeface="Times New Roman"/>
                        </a:rPr>
                        <a:t>Blank</a:t>
                      </a:r>
                      <a:endParaRPr lang="en-US" sz="1000" dirty="0">
                        <a:solidFill>
                          <a:srgbClr val="D4EAE4"/>
                        </a:solidFill>
                        <a:effectLst/>
                        <a:latin typeface="+mn-lt"/>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000" u="none" strike="noStrike" dirty="0">
                          <a:solidFill>
                            <a:srgbClr val="231F20"/>
                          </a:solidFill>
                          <a:effectLst/>
                          <a:latin typeface="+mn-lt"/>
                          <a:ea typeface="Calibri"/>
                          <a:cs typeface="Times New Roman"/>
                          <a:hlinkClick r:id="rId12"/>
                        </a:rPr>
                        <a:t>Sam.Stewart@W</a:t>
                      </a:r>
                      <a:r>
                        <a:rPr lang="en-US" sz="1000" u="none" strike="noStrike" spc="-130" dirty="0">
                          <a:solidFill>
                            <a:srgbClr val="231F20"/>
                          </a:solidFill>
                          <a:effectLst/>
                          <a:latin typeface="+mn-lt"/>
                          <a:ea typeface="Calibri"/>
                          <a:cs typeface="Times New Roman"/>
                          <a:hlinkClick r:id="rId12"/>
                        </a:rPr>
                        <a:t>P</a:t>
                      </a:r>
                      <a:r>
                        <a:rPr lang="en-US" sz="1000" u="none" strike="noStrike" dirty="0">
                          <a:solidFill>
                            <a:srgbClr val="231F20"/>
                          </a:solidFill>
                          <a:effectLst/>
                          <a:latin typeface="+mn-lt"/>
                          <a:ea typeface="Calibri"/>
                          <a:cs typeface="Times New Roman"/>
                          <a:hlinkClick r:id="rId12"/>
                        </a:rPr>
                        <a:t>.com</a:t>
                      </a:r>
                      <a:endParaRPr lang="en-US" sz="1000" dirty="0">
                        <a:effectLst/>
                        <a:latin typeface="+mn-lt"/>
                        <a:ea typeface="Calibri"/>
                        <a:cs typeface="Times New Roman"/>
                      </a:endParaRPr>
                    </a:p>
                  </a:txBody>
                  <a:tcPr marL="68580" marR="68580" marT="0" marB="0">
                    <a:solidFill>
                      <a:srgbClr val="D4EAE4"/>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5403556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528"/>
            <a:ext cx="8153400" cy="1155621"/>
          </a:xfrm>
        </p:spPr>
        <p:txBody>
          <a:bodyPr wrap="square" anchor="ctr">
            <a:noAutofit/>
          </a:bodyPr>
          <a:lstStyle/>
          <a:p>
            <a:r>
              <a:rPr lang="en-US" dirty="0" smtClean="0"/>
              <a:t>Figure 3.2(c</a:t>
            </a:r>
            <a:r>
              <a:rPr lang="en-US" dirty="0"/>
              <a:t>) Sample Data for the WP Database: PROJECT Table</a:t>
            </a:r>
            <a:endParaRPr lang="en-US" sz="3600" dirty="0">
              <a:latin typeface="+mj-lt"/>
            </a:endParaRPr>
          </a:p>
        </p:txBody>
      </p:sp>
      <p:graphicFrame>
        <p:nvGraphicFramePr>
          <p:cNvPr id="3" name="Table 2"/>
          <p:cNvGraphicFramePr>
            <a:graphicFrameLocks noGrp="1"/>
          </p:cNvGraphicFramePr>
          <p:nvPr>
            <p:extLst>
              <p:ext uri="{D42A27DB-BD31-4B8C-83A1-F6EECF244321}">
                <p14:modId xmlns:p14="http://schemas.microsoft.com/office/powerpoint/2010/main" val="551009303"/>
              </p:ext>
            </p:extLst>
          </p:nvPr>
        </p:nvGraphicFramePr>
        <p:xfrm>
          <a:off x="457200" y="1447801"/>
          <a:ext cx="8153400" cy="2624345"/>
        </p:xfrm>
        <a:graphic>
          <a:graphicData uri="http://schemas.openxmlformats.org/drawingml/2006/table">
            <a:tbl>
              <a:tblPr firstRow="1" firstCol="1" bandRow="1">
                <a:tableStyleId>{2D5ABB26-0587-4C30-8999-92F81FD0307C}</a:tableStyleId>
              </a:tblPr>
              <a:tblGrid>
                <a:gridCol w="9144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1905000">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gridCol w="1143000">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tblGrid>
              <a:tr h="162345">
                <a:tc>
                  <a:txBody>
                    <a:bodyPr/>
                    <a:lstStyle/>
                    <a:p>
                      <a:pPr marL="0" marR="0">
                        <a:lnSpc>
                          <a:spcPct val="115000"/>
                        </a:lnSpc>
                        <a:spcBef>
                          <a:spcPts val="210"/>
                        </a:spcBef>
                        <a:spcAft>
                          <a:spcPts val="0"/>
                        </a:spcAft>
                      </a:pPr>
                      <a:r>
                        <a:rPr lang="en-US" sz="1300" b="1" dirty="0" err="1">
                          <a:solidFill>
                            <a:schemeClr val="bg1"/>
                          </a:solidFill>
                          <a:effectLst/>
                        </a:rPr>
                        <a:t>ProjectID</a:t>
                      </a:r>
                      <a:endParaRPr lang="en-US" sz="1300" b="1" dirty="0">
                        <a:solidFill>
                          <a:schemeClr val="bg1"/>
                        </a:solidFill>
                        <a:effectLst/>
                        <a:latin typeface="Calibri"/>
                        <a:ea typeface="Calibri"/>
                        <a:cs typeface="Times New Roman"/>
                      </a:endParaRPr>
                    </a:p>
                  </a:txBody>
                  <a:tcPr marL="68580" marR="68580" marT="0" marB="0">
                    <a:solidFill>
                      <a:srgbClr val="007FA3"/>
                    </a:solidFill>
                  </a:tcPr>
                </a:tc>
                <a:tc>
                  <a:txBody>
                    <a:bodyPr/>
                    <a:lstStyle/>
                    <a:p>
                      <a:pPr marL="0" marR="0">
                        <a:lnSpc>
                          <a:spcPct val="115000"/>
                        </a:lnSpc>
                        <a:spcBef>
                          <a:spcPts val="210"/>
                        </a:spcBef>
                        <a:spcAft>
                          <a:spcPts val="0"/>
                        </a:spcAft>
                      </a:pPr>
                      <a:r>
                        <a:rPr lang="en-US" sz="1300" b="1" dirty="0" err="1">
                          <a:solidFill>
                            <a:schemeClr val="bg1"/>
                          </a:solidFill>
                          <a:effectLst/>
                        </a:rPr>
                        <a:t>ProjectName</a:t>
                      </a:r>
                      <a:endParaRPr lang="en-US" sz="1300" b="1" dirty="0">
                        <a:solidFill>
                          <a:schemeClr val="bg1"/>
                        </a:solidFill>
                        <a:effectLst/>
                        <a:latin typeface="Calibri"/>
                        <a:ea typeface="Calibri"/>
                        <a:cs typeface="Times New Roman"/>
                      </a:endParaRPr>
                    </a:p>
                  </a:txBody>
                  <a:tcPr marL="68580" marR="68580" marT="0" marB="0">
                    <a:solidFill>
                      <a:srgbClr val="007FA3"/>
                    </a:solidFill>
                  </a:tcPr>
                </a:tc>
                <a:tc>
                  <a:txBody>
                    <a:bodyPr/>
                    <a:lstStyle/>
                    <a:p>
                      <a:pPr marL="0" marR="0">
                        <a:lnSpc>
                          <a:spcPct val="115000"/>
                        </a:lnSpc>
                        <a:spcBef>
                          <a:spcPts val="210"/>
                        </a:spcBef>
                        <a:spcAft>
                          <a:spcPts val="0"/>
                        </a:spcAft>
                      </a:pPr>
                      <a:r>
                        <a:rPr lang="en-US" sz="1300" b="1" dirty="0">
                          <a:solidFill>
                            <a:schemeClr val="bg1"/>
                          </a:solidFill>
                          <a:effectLst/>
                        </a:rPr>
                        <a:t>Department</a:t>
                      </a:r>
                      <a:endParaRPr lang="en-US" sz="1300" b="1" dirty="0">
                        <a:solidFill>
                          <a:schemeClr val="bg1"/>
                        </a:solidFill>
                        <a:effectLst/>
                        <a:latin typeface="Calibri"/>
                        <a:ea typeface="Calibri"/>
                        <a:cs typeface="Times New Roman"/>
                      </a:endParaRPr>
                    </a:p>
                  </a:txBody>
                  <a:tcPr marL="68580" marR="68580" marT="0" marB="0">
                    <a:solidFill>
                      <a:srgbClr val="007FA3"/>
                    </a:solidFill>
                  </a:tcPr>
                </a:tc>
                <a:tc>
                  <a:txBody>
                    <a:bodyPr/>
                    <a:lstStyle/>
                    <a:p>
                      <a:pPr marL="0" marR="0">
                        <a:lnSpc>
                          <a:spcPct val="115000"/>
                        </a:lnSpc>
                        <a:spcBef>
                          <a:spcPts val="210"/>
                        </a:spcBef>
                        <a:spcAft>
                          <a:spcPts val="0"/>
                        </a:spcAft>
                      </a:pPr>
                      <a:r>
                        <a:rPr lang="en-US" sz="1300" b="1" dirty="0" err="1">
                          <a:solidFill>
                            <a:schemeClr val="bg1"/>
                          </a:solidFill>
                          <a:effectLst/>
                        </a:rPr>
                        <a:t>MaxHours</a:t>
                      </a:r>
                      <a:endParaRPr lang="en-US" sz="1300" b="1" dirty="0">
                        <a:solidFill>
                          <a:schemeClr val="bg1"/>
                        </a:solidFill>
                        <a:effectLst/>
                        <a:latin typeface="Calibri"/>
                        <a:ea typeface="Calibri"/>
                        <a:cs typeface="Times New Roman"/>
                      </a:endParaRPr>
                    </a:p>
                  </a:txBody>
                  <a:tcPr marL="68580" marR="68580" marT="0" marB="0">
                    <a:solidFill>
                      <a:srgbClr val="007FA3"/>
                    </a:solidFill>
                  </a:tcPr>
                </a:tc>
                <a:tc>
                  <a:txBody>
                    <a:bodyPr/>
                    <a:lstStyle/>
                    <a:p>
                      <a:pPr marL="0" marR="0">
                        <a:lnSpc>
                          <a:spcPct val="115000"/>
                        </a:lnSpc>
                        <a:spcBef>
                          <a:spcPts val="210"/>
                        </a:spcBef>
                        <a:spcAft>
                          <a:spcPts val="0"/>
                        </a:spcAft>
                      </a:pPr>
                      <a:r>
                        <a:rPr lang="en-US" sz="1300" b="1" dirty="0" err="1">
                          <a:solidFill>
                            <a:schemeClr val="bg1"/>
                          </a:solidFill>
                          <a:effectLst/>
                        </a:rPr>
                        <a:t>StartDate</a:t>
                      </a:r>
                      <a:endParaRPr lang="en-US" sz="1300" b="1" dirty="0">
                        <a:solidFill>
                          <a:schemeClr val="bg1"/>
                        </a:solidFill>
                        <a:effectLst/>
                        <a:latin typeface="Calibri"/>
                        <a:ea typeface="Calibri"/>
                        <a:cs typeface="Times New Roman"/>
                      </a:endParaRPr>
                    </a:p>
                  </a:txBody>
                  <a:tcPr marL="68580" marR="68580" marT="0" marB="0">
                    <a:solidFill>
                      <a:srgbClr val="007FA3"/>
                    </a:solidFill>
                  </a:tcPr>
                </a:tc>
                <a:tc>
                  <a:txBody>
                    <a:bodyPr/>
                    <a:lstStyle/>
                    <a:p>
                      <a:pPr marL="0" marR="0">
                        <a:lnSpc>
                          <a:spcPct val="115000"/>
                        </a:lnSpc>
                        <a:spcBef>
                          <a:spcPts val="210"/>
                        </a:spcBef>
                        <a:spcAft>
                          <a:spcPts val="0"/>
                        </a:spcAft>
                      </a:pPr>
                      <a:r>
                        <a:rPr lang="en-US" sz="1300" b="1" dirty="0" err="1">
                          <a:solidFill>
                            <a:schemeClr val="bg1"/>
                          </a:solidFill>
                          <a:effectLst/>
                        </a:rPr>
                        <a:t>EndDate</a:t>
                      </a:r>
                      <a:endParaRPr lang="en-US" sz="1300" b="1" dirty="0">
                        <a:solidFill>
                          <a:schemeClr val="bg1"/>
                        </a:solidFill>
                        <a:effectLst/>
                        <a:latin typeface="Calibri"/>
                        <a:ea typeface="Calibri"/>
                        <a:cs typeface="Times New Roman"/>
                      </a:endParaRPr>
                    </a:p>
                  </a:txBody>
                  <a:tcPr marL="68580" marR="68580" marT="0" marB="0">
                    <a:solidFill>
                      <a:srgbClr val="007FA3"/>
                    </a:solidFill>
                  </a:tcPr>
                </a:tc>
                <a:extLst>
                  <a:ext uri="{0D108BD9-81ED-4DB2-BD59-A6C34878D82A}">
                    <a16:rowId xmlns:a16="http://schemas.microsoft.com/office/drawing/2014/main" val="10000"/>
                  </a:ext>
                </a:extLst>
              </a:tr>
              <a:tr h="358920">
                <a:tc>
                  <a:txBody>
                    <a:bodyPr/>
                    <a:lstStyle/>
                    <a:p>
                      <a:pPr marL="0" marR="0">
                        <a:lnSpc>
                          <a:spcPct val="115000"/>
                        </a:lnSpc>
                        <a:spcBef>
                          <a:spcPts val="235"/>
                        </a:spcBef>
                        <a:spcAft>
                          <a:spcPts val="0"/>
                        </a:spcAft>
                      </a:pPr>
                      <a:r>
                        <a:rPr lang="en-US" sz="1300" dirty="0">
                          <a:effectLst/>
                        </a:rPr>
                        <a:t>1000</a:t>
                      </a:r>
                      <a:endParaRPr lang="en-US" sz="1300" dirty="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235"/>
                        </a:spcBef>
                        <a:spcAft>
                          <a:spcPts val="0"/>
                        </a:spcAft>
                      </a:pPr>
                      <a:r>
                        <a:rPr lang="en-US" sz="1300">
                          <a:effectLst/>
                        </a:rPr>
                        <a:t>2019 Q3</a:t>
                      </a:r>
                      <a:r>
                        <a:rPr lang="en-US" sz="1300" spc="85">
                          <a:effectLst/>
                        </a:rPr>
                        <a:t> </a:t>
                      </a:r>
                      <a:r>
                        <a:rPr lang="en-US" sz="1300">
                          <a:effectLst/>
                        </a:rPr>
                        <a:t>Production Plan</a:t>
                      </a:r>
                      <a:endParaRPr lang="en-US" sz="130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235"/>
                        </a:spcBef>
                        <a:spcAft>
                          <a:spcPts val="0"/>
                        </a:spcAft>
                      </a:pPr>
                      <a:r>
                        <a:rPr lang="en-US" sz="1300">
                          <a:effectLst/>
                        </a:rPr>
                        <a:t>Production</a:t>
                      </a:r>
                      <a:endParaRPr lang="en-US" sz="130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235"/>
                        </a:spcBef>
                        <a:spcAft>
                          <a:spcPts val="0"/>
                        </a:spcAft>
                      </a:pPr>
                      <a:r>
                        <a:rPr lang="en-US" sz="1300">
                          <a:effectLst/>
                        </a:rPr>
                        <a:t>100.00</a:t>
                      </a:r>
                      <a:endParaRPr lang="en-US" sz="130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235"/>
                        </a:spcBef>
                        <a:spcAft>
                          <a:spcPts val="0"/>
                        </a:spcAft>
                      </a:pPr>
                      <a:r>
                        <a:rPr lang="en-US" sz="1300">
                          <a:effectLst/>
                        </a:rPr>
                        <a:t>05/10/19</a:t>
                      </a:r>
                      <a:endParaRPr lang="en-US" sz="130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235"/>
                        </a:spcBef>
                        <a:spcAft>
                          <a:spcPts val="0"/>
                        </a:spcAft>
                      </a:pPr>
                      <a:r>
                        <a:rPr lang="en-US" sz="1300">
                          <a:effectLst/>
                        </a:rPr>
                        <a:t>06/15/19</a:t>
                      </a:r>
                      <a:endParaRPr lang="en-US" sz="1300">
                        <a:effectLst/>
                        <a:latin typeface="Calibri"/>
                        <a:ea typeface="Calibri"/>
                        <a:cs typeface="Times New Roman"/>
                      </a:endParaRPr>
                    </a:p>
                  </a:txBody>
                  <a:tcPr marL="68580" marR="68580" marT="0" marB="0">
                    <a:solidFill>
                      <a:srgbClr val="D4EAE4"/>
                    </a:solidFill>
                  </a:tcPr>
                </a:tc>
                <a:extLst>
                  <a:ext uri="{0D108BD9-81ED-4DB2-BD59-A6C34878D82A}">
                    <a16:rowId xmlns:a16="http://schemas.microsoft.com/office/drawing/2014/main" val="10001"/>
                  </a:ext>
                </a:extLst>
              </a:tr>
              <a:tr h="358920">
                <a:tc>
                  <a:txBody>
                    <a:bodyPr/>
                    <a:lstStyle/>
                    <a:p>
                      <a:pPr marL="0" marR="0">
                        <a:lnSpc>
                          <a:spcPct val="115000"/>
                        </a:lnSpc>
                        <a:spcBef>
                          <a:spcPts val="160"/>
                        </a:spcBef>
                        <a:spcAft>
                          <a:spcPts val="0"/>
                        </a:spcAft>
                      </a:pPr>
                      <a:r>
                        <a:rPr lang="en-US" sz="1300">
                          <a:effectLst/>
                        </a:rPr>
                        <a:t>1100</a:t>
                      </a:r>
                      <a:endParaRPr lang="en-US" sz="130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160"/>
                        </a:spcBef>
                        <a:spcAft>
                          <a:spcPts val="0"/>
                        </a:spcAft>
                      </a:pPr>
                      <a:r>
                        <a:rPr lang="en-US" sz="1300" dirty="0">
                          <a:effectLst/>
                        </a:rPr>
                        <a:t>2019 Q3</a:t>
                      </a:r>
                      <a:r>
                        <a:rPr lang="en-US" sz="1300" spc="85" dirty="0">
                          <a:effectLst/>
                        </a:rPr>
                        <a:t> </a:t>
                      </a:r>
                      <a:r>
                        <a:rPr lang="en-US" sz="1300" dirty="0">
                          <a:effectLst/>
                        </a:rPr>
                        <a:t>Marketing</a:t>
                      </a:r>
                      <a:r>
                        <a:rPr lang="en-US" sz="1300" spc="85" dirty="0">
                          <a:effectLst/>
                        </a:rPr>
                        <a:t> </a:t>
                      </a:r>
                      <a:r>
                        <a:rPr lang="en-US" sz="1300" dirty="0">
                          <a:effectLst/>
                        </a:rPr>
                        <a:t>Plan</a:t>
                      </a:r>
                      <a:endParaRPr lang="en-US" sz="1300" dirty="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160"/>
                        </a:spcBef>
                        <a:spcAft>
                          <a:spcPts val="0"/>
                        </a:spcAft>
                      </a:pPr>
                      <a:r>
                        <a:rPr lang="en-US" sz="1300">
                          <a:effectLst/>
                        </a:rPr>
                        <a:t>Sales</a:t>
                      </a:r>
                      <a:r>
                        <a:rPr lang="en-US" sz="1300" spc="-85">
                          <a:effectLst/>
                        </a:rPr>
                        <a:t> </a:t>
                      </a:r>
                      <a:r>
                        <a:rPr lang="en-US" sz="1300">
                          <a:effectLst/>
                        </a:rPr>
                        <a:t>and</a:t>
                      </a:r>
                      <a:r>
                        <a:rPr lang="en-US" sz="1300" spc="85">
                          <a:effectLst/>
                        </a:rPr>
                        <a:t> </a:t>
                      </a:r>
                      <a:r>
                        <a:rPr lang="en-US" sz="1300">
                          <a:effectLst/>
                        </a:rPr>
                        <a:t>Marketing</a:t>
                      </a:r>
                      <a:endParaRPr lang="en-US" sz="130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160"/>
                        </a:spcBef>
                        <a:spcAft>
                          <a:spcPts val="0"/>
                        </a:spcAft>
                      </a:pPr>
                      <a:r>
                        <a:rPr lang="en-US" sz="1300">
                          <a:effectLst/>
                        </a:rPr>
                        <a:t>135.00</a:t>
                      </a:r>
                      <a:endParaRPr lang="en-US" sz="130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160"/>
                        </a:spcBef>
                        <a:spcAft>
                          <a:spcPts val="0"/>
                        </a:spcAft>
                      </a:pPr>
                      <a:r>
                        <a:rPr lang="en-US" sz="1300">
                          <a:effectLst/>
                        </a:rPr>
                        <a:t>05/10/19</a:t>
                      </a:r>
                      <a:endParaRPr lang="en-US" sz="130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160"/>
                        </a:spcBef>
                        <a:spcAft>
                          <a:spcPts val="0"/>
                        </a:spcAft>
                      </a:pPr>
                      <a:r>
                        <a:rPr lang="en-US" sz="1300">
                          <a:effectLst/>
                        </a:rPr>
                        <a:t>06/15/19</a:t>
                      </a:r>
                      <a:endParaRPr lang="en-US" sz="1300">
                        <a:effectLst/>
                        <a:latin typeface="Calibri"/>
                        <a:ea typeface="Calibri"/>
                        <a:cs typeface="Times New Roman"/>
                      </a:endParaRPr>
                    </a:p>
                  </a:txBody>
                  <a:tcPr marL="68580" marR="68580" marT="0" marB="0">
                    <a:solidFill>
                      <a:srgbClr val="D4EAE4"/>
                    </a:solidFill>
                  </a:tcPr>
                </a:tc>
                <a:extLst>
                  <a:ext uri="{0D108BD9-81ED-4DB2-BD59-A6C34878D82A}">
                    <a16:rowId xmlns:a16="http://schemas.microsoft.com/office/drawing/2014/main" val="10002"/>
                  </a:ext>
                </a:extLst>
              </a:tr>
              <a:tr h="358920">
                <a:tc>
                  <a:txBody>
                    <a:bodyPr/>
                    <a:lstStyle/>
                    <a:p>
                      <a:pPr marL="0" marR="0">
                        <a:lnSpc>
                          <a:spcPct val="115000"/>
                        </a:lnSpc>
                        <a:spcBef>
                          <a:spcPts val="160"/>
                        </a:spcBef>
                        <a:spcAft>
                          <a:spcPts val="0"/>
                        </a:spcAft>
                      </a:pPr>
                      <a:r>
                        <a:rPr lang="en-US" sz="1300">
                          <a:effectLst/>
                        </a:rPr>
                        <a:t>1200</a:t>
                      </a:r>
                      <a:endParaRPr lang="en-US" sz="130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160"/>
                        </a:spcBef>
                        <a:spcAft>
                          <a:spcPts val="0"/>
                        </a:spcAft>
                      </a:pPr>
                      <a:r>
                        <a:rPr lang="en-US" sz="1300">
                          <a:effectLst/>
                        </a:rPr>
                        <a:t>2019 Q3</a:t>
                      </a:r>
                      <a:r>
                        <a:rPr lang="en-US" sz="1300" spc="85">
                          <a:effectLst/>
                        </a:rPr>
                        <a:t> </a:t>
                      </a:r>
                      <a:r>
                        <a:rPr lang="en-US" sz="1300">
                          <a:effectLst/>
                        </a:rPr>
                        <a:t>Portfolio</a:t>
                      </a:r>
                      <a:r>
                        <a:rPr lang="en-US" sz="1300" spc="105">
                          <a:effectLst/>
                        </a:rPr>
                        <a:t> </a:t>
                      </a:r>
                      <a:r>
                        <a:rPr lang="en-US" sz="1300">
                          <a:effectLst/>
                        </a:rPr>
                        <a:t>Analysis</a:t>
                      </a:r>
                      <a:endParaRPr lang="en-US" sz="130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160"/>
                        </a:spcBef>
                        <a:spcAft>
                          <a:spcPts val="0"/>
                        </a:spcAft>
                      </a:pPr>
                      <a:r>
                        <a:rPr lang="en-US" sz="1300">
                          <a:effectLst/>
                        </a:rPr>
                        <a:t>Finance</a:t>
                      </a:r>
                      <a:endParaRPr lang="en-US" sz="130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160"/>
                        </a:spcBef>
                        <a:spcAft>
                          <a:spcPts val="0"/>
                        </a:spcAft>
                      </a:pPr>
                      <a:r>
                        <a:rPr lang="en-US" sz="1300">
                          <a:effectLst/>
                        </a:rPr>
                        <a:t>120.00</a:t>
                      </a:r>
                      <a:endParaRPr lang="en-US" sz="130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160"/>
                        </a:spcBef>
                        <a:spcAft>
                          <a:spcPts val="0"/>
                        </a:spcAft>
                      </a:pPr>
                      <a:r>
                        <a:rPr lang="en-US" sz="1300">
                          <a:effectLst/>
                        </a:rPr>
                        <a:t>07/05/19</a:t>
                      </a:r>
                      <a:endParaRPr lang="en-US" sz="130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160"/>
                        </a:spcBef>
                        <a:spcAft>
                          <a:spcPts val="0"/>
                        </a:spcAft>
                      </a:pPr>
                      <a:r>
                        <a:rPr lang="en-US" sz="1300">
                          <a:effectLst/>
                        </a:rPr>
                        <a:t>07/25/19</a:t>
                      </a:r>
                      <a:endParaRPr lang="en-US" sz="1300">
                        <a:effectLst/>
                        <a:latin typeface="Calibri"/>
                        <a:ea typeface="Calibri"/>
                        <a:cs typeface="Times New Roman"/>
                      </a:endParaRPr>
                    </a:p>
                  </a:txBody>
                  <a:tcPr marL="68580" marR="68580" marT="0" marB="0">
                    <a:solidFill>
                      <a:srgbClr val="D4EAE4"/>
                    </a:solidFill>
                  </a:tcPr>
                </a:tc>
                <a:extLst>
                  <a:ext uri="{0D108BD9-81ED-4DB2-BD59-A6C34878D82A}">
                    <a16:rowId xmlns:a16="http://schemas.microsoft.com/office/drawing/2014/main" val="10003"/>
                  </a:ext>
                </a:extLst>
              </a:tr>
              <a:tr h="274936">
                <a:tc>
                  <a:txBody>
                    <a:bodyPr/>
                    <a:lstStyle/>
                    <a:p>
                      <a:pPr marL="0" marR="0">
                        <a:lnSpc>
                          <a:spcPct val="115000"/>
                        </a:lnSpc>
                        <a:spcBef>
                          <a:spcPts val="160"/>
                        </a:spcBef>
                        <a:spcAft>
                          <a:spcPts val="0"/>
                        </a:spcAft>
                      </a:pPr>
                      <a:r>
                        <a:rPr lang="en-US" sz="1300">
                          <a:effectLst/>
                        </a:rPr>
                        <a:t>1300</a:t>
                      </a:r>
                      <a:endParaRPr lang="en-US" sz="130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160"/>
                        </a:spcBef>
                        <a:spcAft>
                          <a:spcPts val="0"/>
                        </a:spcAft>
                      </a:pPr>
                      <a:r>
                        <a:rPr lang="en-US" sz="1300">
                          <a:effectLst/>
                        </a:rPr>
                        <a:t>2019 Q3</a:t>
                      </a:r>
                      <a:r>
                        <a:rPr lang="en-US" sz="1300" spc="85">
                          <a:effectLst/>
                        </a:rPr>
                        <a:t> </a:t>
                      </a:r>
                      <a:r>
                        <a:rPr lang="en-US" sz="1300" spc="-90">
                          <a:effectLst/>
                        </a:rPr>
                        <a:t>T</a:t>
                      </a:r>
                      <a:r>
                        <a:rPr lang="en-US" sz="1300">
                          <a:effectLst/>
                        </a:rPr>
                        <a:t>ax</a:t>
                      </a:r>
                      <a:r>
                        <a:rPr lang="en-US" sz="1300" spc="55">
                          <a:effectLst/>
                        </a:rPr>
                        <a:t> </a:t>
                      </a:r>
                      <a:r>
                        <a:rPr lang="en-US" sz="1300">
                          <a:effectLst/>
                        </a:rPr>
                        <a:t>Preparation</a:t>
                      </a:r>
                      <a:endParaRPr lang="en-US" sz="130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160"/>
                        </a:spcBef>
                        <a:spcAft>
                          <a:spcPts val="0"/>
                        </a:spcAft>
                      </a:pPr>
                      <a:r>
                        <a:rPr lang="en-US" sz="1300">
                          <a:effectLst/>
                        </a:rPr>
                        <a:t>Accounting</a:t>
                      </a:r>
                      <a:endParaRPr lang="en-US" sz="130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160"/>
                        </a:spcBef>
                        <a:spcAft>
                          <a:spcPts val="0"/>
                        </a:spcAft>
                      </a:pPr>
                      <a:r>
                        <a:rPr lang="en-US" sz="1300">
                          <a:effectLst/>
                        </a:rPr>
                        <a:t>145.00</a:t>
                      </a:r>
                      <a:endParaRPr lang="en-US" sz="130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160"/>
                        </a:spcBef>
                        <a:spcAft>
                          <a:spcPts val="0"/>
                        </a:spcAft>
                      </a:pPr>
                      <a:r>
                        <a:rPr lang="en-US" sz="1300">
                          <a:effectLst/>
                        </a:rPr>
                        <a:t>08/10/19</a:t>
                      </a:r>
                      <a:endParaRPr lang="en-US" sz="130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160"/>
                        </a:spcBef>
                        <a:spcAft>
                          <a:spcPts val="0"/>
                        </a:spcAft>
                      </a:pPr>
                      <a:r>
                        <a:rPr lang="en-US" sz="1300">
                          <a:effectLst/>
                        </a:rPr>
                        <a:t>10/15/19</a:t>
                      </a:r>
                      <a:endParaRPr lang="en-US" sz="1300">
                        <a:effectLst/>
                        <a:latin typeface="Calibri"/>
                        <a:ea typeface="Calibri"/>
                        <a:cs typeface="Times New Roman"/>
                      </a:endParaRPr>
                    </a:p>
                  </a:txBody>
                  <a:tcPr marL="68580" marR="68580" marT="0" marB="0">
                    <a:solidFill>
                      <a:srgbClr val="D4EAE4"/>
                    </a:solidFill>
                  </a:tcPr>
                </a:tc>
                <a:extLst>
                  <a:ext uri="{0D108BD9-81ED-4DB2-BD59-A6C34878D82A}">
                    <a16:rowId xmlns:a16="http://schemas.microsoft.com/office/drawing/2014/main" val="10004"/>
                  </a:ext>
                </a:extLst>
              </a:tr>
              <a:tr h="358920">
                <a:tc>
                  <a:txBody>
                    <a:bodyPr/>
                    <a:lstStyle/>
                    <a:p>
                      <a:pPr marL="0" marR="0">
                        <a:lnSpc>
                          <a:spcPct val="115000"/>
                        </a:lnSpc>
                        <a:spcBef>
                          <a:spcPts val="160"/>
                        </a:spcBef>
                        <a:spcAft>
                          <a:spcPts val="0"/>
                        </a:spcAft>
                      </a:pPr>
                      <a:r>
                        <a:rPr lang="en-US" sz="1300">
                          <a:effectLst/>
                        </a:rPr>
                        <a:t>1400</a:t>
                      </a:r>
                      <a:endParaRPr lang="en-US" sz="130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160"/>
                        </a:spcBef>
                        <a:spcAft>
                          <a:spcPts val="0"/>
                        </a:spcAft>
                      </a:pPr>
                      <a:r>
                        <a:rPr lang="en-US" sz="1300">
                          <a:effectLst/>
                        </a:rPr>
                        <a:t>2019 Q4</a:t>
                      </a:r>
                      <a:r>
                        <a:rPr lang="en-US" sz="1300" spc="85">
                          <a:effectLst/>
                        </a:rPr>
                        <a:t> </a:t>
                      </a:r>
                      <a:r>
                        <a:rPr lang="en-US" sz="1300">
                          <a:effectLst/>
                        </a:rPr>
                        <a:t>Production Plan</a:t>
                      </a:r>
                      <a:endParaRPr lang="en-US" sz="130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160"/>
                        </a:spcBef>
                        <a:spcAft>
                          <a:spcPts val="0"/>
                        </a:spcAft>
                      </a:pPr>
                      <a:r>
                        <a:rPr lang="en-US" sz="1300" dirty="0">
                          <a:effectLst/>
                        </a:rPr>
                        <a:t>Production</a:t>
                      </a:r>
                      <a:endParaRPr lang="en-US" sz="1300" dirty="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160"/>
                        </a:spcBef>
                        <a:spcAft>
                          <a:spcPts val="0"/>
                        </a:spcAft>
                      </a:pPr>
                      <a:r>
                        <a:rPr lang="en-US" sz="1300">
                          <a:effectLst/>
                        </a:rPr>
                        <a:t>100.00</a:t>
                      </a:r>
                      <a:endParaRPr lang="en-US" sz="130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160"/>
                        </a:spcBef>
                        <a:spcAft>
                          <a:spcPts val="0"/>
                        </a:spcAft>
                      </a:pPr>
                      <a:r>
                        <a:rPr lang="en-US" sz="1300">
                          <a:effectLst/>
                        </a:rPr>
                        <a:t>08/10/19</a:t>
                      </a:r>
                      <a:endParaRPr lang="en-US" sz="130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160"/>
                        </a:spcBef>
                        <a:spcAft>
                          <a:spcPts val="0"/>
                        </a:spcAft>
                      </a:pPr>
                      <a:r>
                        <a:rPr lang="en-US" sz="1300">
                          <a:effectLst/>
                        </a:rPr>
                        <a:t>09/15/19</a:t>
                      </a:r>
                      <a:endParaRPr lang="en-US" sz="1300">
                        <a:effectLst/>
                        <a:latin typeface="Calibri"/>
                        <a:ea typeface="Calibri"/>
                        <a:cs typeface="Times New Roman"/>
                      </a:endParaRPr>
                    </a:p>
                  </a:txBody>
                  <a:tcPr marL="68580" marR="68580" marT="0" marB="0">
                    <a:solidFill>
                      <a:srgbClr val="D4EAE4"/>
                    </a:solidFill>
                  </a:tcPr>
                </a:tc>
                <a:extLst>
                  <a:ext uri="{0D108BD9-81ED-4DB2-BD59-A6C34878D82A}">
                    <a16:rowId xmlns:a16="http://schemas.microsoft.com/office/drawing/2014/main" val="10005"/>
                  </a:ext>
                </a:extLst>
              </a:tr>
              <a:tr h="326971">
                <a:tc>
                  <a:txBody>
                    <a:bodyPr/>
                    <a:lstStyle/>
                    <a:p>
                      <a:pPr marL="0" marR="0">
                        <a:lnSpc>
                          <a:spcPct val="115000"/>
                        </a:lnSpc>
                        <a:spcBef>
                          <a:spcPts val="160"/>
                        </a:spcBef>
                        <a:spcAft>
                          <a:spcPts val="0"/>
                        </a:spcAft>
                      </a:pPr>
                      <a:r>
                        <a:rPr lang="en-US" sz="1300">
                          <a:effectLst/>
                        </a:rPr>
                        <a:t>1500</a:t>
                      </a:r>
                      <a:endParaRPr lang="en-US" sz="130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160"/>
                        </a:spcBef>
                        <a:spcAft>
                          <a:spcPts val="0"/>
                        </a:spcAft>
                      </a:pPr>
                      <a:r>
                        <a:rPr lang="en-US" sz="1300">
                          <a:effectLst/>
                        </a:rPr>
                        <a:t>2019 Q4</a:t>
                      </a:r>
                      <a:r>
                        <a:rPr lang="en-US" sz="1300" spc="85">
                          <a:effectLst/>
                        </a:rPr>
                        <a:t> </a:t>
                      </a:r>
                      <a:r>
                        <a:rPr lang="en-US" sz="1300">
                          <a:effectLst/>
                        </a:rPr>
                        <a:t>Marketing</a:t>
                      </a:r>
                      <a:r>
                        <a:rPr lang="en-US" sz="1300" spc="85">
                          <a:effectLst/>
                        </a:rPr>
                        <a:t> </a:t>
                      </a:r>
                      <a:r>
                        <a:rPr lang="en-US" sz="1300">
                          <a:effectLst/>
                        </a:rPr>
                        <a:t>Plan</a:t>
                      </a:r>
                      <a:endParaRPr lang="en-US" sz="130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160"/>
                        </a:spcBef>
                        <a:spcAft>
                          <a:spcPts val="0"/>
                        </a:spcAft>
                      </a:pPr>
                      <a:r>
                        <a:rPr lang="en-US" sz="1300">
                          <a:effectLst/>
                        </a:rPr>
                        <a:t>Sales</a:t>
                      </a:r>
                      <a:r>
                        <a:rPr lang="en-US" sz="1300" spc="-85">
                          <a:effectLst/>
                        </a:rPr>
                        <a:t> </a:t>
                      </a:r>
                      <a:r>
                        <a:rPr lang="en-US" sz="1300">
                          <a:effectLst/>
                        </a:rPr>
                        <a:t>and</a:t>
                      </a:r>
                      <a:r>
                        <a:rPr lang="en-US" sz="1300" spc="85">
                          <a:effectLst/>
                        </a:rPr>
                        <a:t> </a:t>
                      </a:r>
                      <a:r>
                        <a:rPr lang="en-US" sz="1300">
                          <a:effectLst/>
                        </a:rPr>
                        <a:t>Marketing</a:t>
                      </a:r>
                      <a:endParaRPr lang="en-US" sz="130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160"/>
                        </a:spcBef>
                        <a:spcAft>
                          <a:spcPts val="0"/>
                        </a:spcAft>
                      </a:pPr>
                      <a:r>
                        <a:rPr lang="en-US" sz="1300">
                          <a:effectLst/>
                        </a:rPr>
                        <a:t>135.00</a:t>
                      </a:r>
                      <a:endParaRPr lang="en-US" sz="130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160"/>
                        </a:spcBef>
                        <a:spcAft>
                          <a:spcPts val="0"/>
                        </a:spcAft>
                      </a:pPr>
                      <a:r>
                        <a:rPr lang="en-US" sz="1300" dirty="0">
                          <a:effectLst/>
                        </a:rPr>
                        <a:t>08/10/19</a:t>
                      </a:r>
                      <a:endParaRPr lang="en-US" sz="1300" dirty="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160"/>
                        </a:spcBef>
                        <a:spcAft>
                          <a:spcPts val="0"/>
                        </a:spcAft>
                      </a:pPr>
                      <a:r>
                        <a:rPr lang="en-US" sz="1300">
                          <a:effectLst/>
                        </a:rPr>
                        <a:t>09/15/19</a:t>
                      </a:r>
                      <a:endParaRPr lang="en-US" sz="1300">
                        <a:effectLst/>
                        <a:latin typeface="Calibri"/>
                        <a:ea typeface="Calibri"/>
                        <a:cs typeface="Times New Roman"/>
                      </a:endParaRPr>
                    </a:p>
                  </a:txBody>
                  <a:tcPr marL="68580" marR="68580" marT="0" marB="0">
                    <a:solidFill>
                      <a:srgbClr val="D4EAE4"/>
                    </a:solidFill>
                  </a:tcPr>
                </a:tc>
                <a:extLst>
                  <a:ext uri="{0D108BD9-81ED-4DB2-BD59-A6C34878D82A}">
                    <a16:rowId xmlns:a16="http://schemas.microsoft.com/office/drawing/2014/main" val="10006"/>
                  </a:ext>
                </a:extLst>
              </a:tr>
              <a:tr h="358920">
                <a:tc>
                  <a:txBody>
                    <a:bodyPr/>
                    <a:lstStyle/>
                    <a:p>
                      <a:pPr marL="0" marR="0">
                        <a:lnSpc>
                          <a:spcPct val="115000"/>
                        </a:lnSpc>
                        <a:spcBef>
                          <a:spcPts val="0"/>
                        </a:spcBef>
                        <a:spcAft>
                          <a:spcPts val="0"/>
                        </a:spcAft>
                      </a:pPr>
                      <a:r>
                        <a:rPr lang="en-US" sz="1300">
                          <a:effectLst/>
                        </a:rPr>
                        <a:t>1600</a:t>
                      </a:r>
                      <a:endParaRPr lang="en-US" sz="130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300">
                          <a:effectLst/>
                        </a:rPr>
                        <a:t>2019 Q4</a:t>
                      </a:r>
                      <a:r>
                        <a:rPr lang="en-US" sz="1300" spc="85">
                          <a:effectLst/>
                        </a:rPr>
                        <a:t> </a:t>
                      </a:r>
                      <a:r>
                        <a:rPr lang="en-US" sz="1300">
                          <a:effectLst/>
                        </a:rPr>
                        <a:t>Portfolio</a:t>
                      </a:r>
                      <a:r>
                        <a:rPr lang="en-US" sz="1300" spc="105">
                          <a:effectLst/>
                        </a:rPr>
                        <a:t> </a:t>
                      </a:r>
                      <a:r>
                        <a:rPr lang="en-US" sz="1300">
                          <a:effectLst/>
                        </a:rPr>
                        <a:t>Analysis</a:t>
                      </a:r>
                      <a:endParaRPr lang="en-US" sz="130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300" dirty="0">
                          <a:effectLst/>
                        </a:rPr>
                        <a:t>Finance</a:t>
                      </a:r>
                      <a:endParaRPr lang="en-US" sz="1300" dirty="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300">
                          <a:effectLst/>
                        </a:rPr>
                        <a:t>140.00</a:t>
                      </a:r>
                      <a:endParaRPr lang="en-US" sz="130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300" dirty="0">
                          <a:effectLst/>
                        </a:rPr>
                        <a:t>10/05/19</a:t>
                      </a:r>
                      <a:endParaRPr lang="en-US" sz="1300" dirty="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300" dirty="0" smtClean="0">
                          <a:solidFill>
                            <a:srgbClr val="D4EAE4"/>
                          </a:solidFill>
                          <a:effectLst/>
                        </a:rPr>
                        <a:t>Blank</a:t>
                      </a:r>
                      <a:endParaRPr lang="en-US" sz="1300" dirty="0">
                        <a:solidFill>
                          <a:srgbClr val="D4EAE4"/>
                        </a:solidFill>
                        <a:effectLst/>
                        <a:latin typeface="Calibri"/>
                        <a:ea typeface="Calibri"/>
                        <a:cs typeface="Times New Roman"/>
                      </a:endParaRPr>
                    </a:p>
                  </a:txBody>
                  <a:tcPr marL="68580" marR="68580" marT="0" marB="0">
                    <a:solidFill>
                      <a:srgbClr val="D4EAE4"/>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0937305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50"/>
            <a:ext cx="8153400" cy="1143000"/>
          </a:xfrm>
        </p:spPr>
        <p:txBody>
          <a:bodyPr wrap="square" anchor="ctr">
            <a:noAutofit/>
          </a:bodyPr>
          <a:lstStyle/>
          <a:p>
            <a:r>
              <a:rPr lang="en-US" dirty="0" smtClean="0"/>
              <a:t>Figure 3.2(d) </a:t>
            </a:r>
            <a:r>
              <a:rPr lang="en-US" dirty="0"/>
              <a:t>Sample Data for the WP Database: ASSIGNMENT Table</a:t>
            </a:r>
            <a:endParaRPr lang="en-US" sz="3600" dirty="0">
              <a:latin typeface="+mj-lt"/>
            </a:endParaRPr>
          </a:p>
        </p:txBody>
      </p:sp>
      <p:sp>
        <p:nvSpPr>
          <p:cNvPr id="3" name="Content Placeholder 2"/>
          <p:cNvSpPr>
            <a:spLocks noGrp="1"/>
          </p:cNvSpPr>
          <p:nvPr>
            <p:ph idx="1"/>
          </p:nvPr>
        </p:nvSpPr>
        <p:spPr>
          <a:xfrm>
            <a:off x="457200" y="5334000"/>
            <a:ext cx="8153400" cy="276999"/>
          </a:xfrm>
        </p:spPr>
        <p:txBody>
          <a:bodyPr wrap="square">
            <a:noAutofit/>
          </a:bodyPr>
          <a:lstStyle/>
          <a:p>
            <a:pPr marL="0" indent="0">
              <a:buNone/>
            </a:pPr>
            <a:r>
              <a:rPr lang="en-US" sz="1800" dirty="0"/>
              <a:t>Partial List of </a:t>
            </a:r>
            <a:r>
              <a:rPr lang="en-US" sz="1800" dirty="0" smtClean="0"/>
              <a:t>Data</a:t>
            </a:r>
            <a:endParaRPr lang="en-US" sz="1800" dirty="0"/>
          </a:p>
        </p:txBody>
      </p:sp>
      <p:graphicFrame>
        <p:nvGraphicFramePr>
          <p:cNvPr id="4" name="Table 3"/>
          <p:cNvGraphicFramePr>
            <a:graphicFrameLocks noGrp="1"/>
          </p:cNvGraphicFramePr>
          <p:nvPr>
            <p:extLst>
              <p:ext uri="{D42A27DB-BD31-4B8C-83A1-F6EECF244321}">
                <p14:modId xmlns:p14="http://schemas.microsoft.com/office/powerpoint/2010/main" val="2427247848"/>
              </p:ext>
            </p:extLst>
          </p:nvPr>
        </p:nvGraphicFramePr>
        <p:xfrm>
          <a:off x="495300" y="1828800"/>
          <a:ext cx="8001000" cy="2292096"/>
        </p:xfrm>
        <a:graphic>
          <a:graphicData uri="http://schemas.openxmlformats.org/drawingml/2006/table">
            <a:tbl>
              <a:tblPr firstRow="1">
                <a:tableStyleId>{2D5ABB26-0587-4C30-8999-92F81FD0307C}</a:tableStyleId>
              </a:tblPr>
              <a:tblGrid>
                <a:gridCol w="1866900">
                  <a:extLst>
                    <a:ext uri="{9D8B030D-6E8A-4147-A177-3AD203B41FA5}">
                      <a16:colId xmlns:a16="http://schemas.microsoft.com/office/drawing/2014/main" val="20000"/>
                    </a:ext>
                  </a:extLst>
                </a:gridCol>
                <a:gridCol w="3352800">
                  <a:extLst>
                    <a:ext uri="{9D8B030D-6E8A-4147-A177-3AD203B41FA5}">
                      <a16:colId xmlns:a16="http://schemas.microsoft.com/office/drawing/2014/main" val="20001"/>
                    </a:ext>
                  </a:extLst>
                </a:gridCol>
                <a:gridCol w="2781300">
                  <a:extLst>
                    <a:ext uri="{9D8B030D-6E8A-4147-A177-3AD203B41FA5}">
                      <a16:colId xmlns:a16="http://schemas.microsoft.com/office/drawing/2014/main" val="20002"/>
                    </a:ext>
                  </a:extLst>
                </a:gridCol>
              </a:tblGrid>
              <a:tr h="304800">
                <a:tc>
                  <a:txBody>
                    <a:bodyPr/>
                    <a:lstStyle/>
                    <a:p>
                      <a:pPr marL="50800" marR="0">
                        <a:lnSpc>
                          <a:spcPct val="115000"/>
                        </a:lnSpc>
                        <a:spcBef>
                          <a:spcPts val="210"/>
                        </a:spcBef>
                        <a:spcAft>
                          <a:spcPts val="0"/>
                        </a:spcAft>
                      </a:pPr>
                      <a:r>
                        <a:rPr lang="en-US" sz="1600" b="1" dirty="0" err="1">
                          <a:solidFill>
                            <a:schemeClr val="bg1"/>
                          </a:solidFill>
                          <a:effectLst/>
                        </a:rPr>
                        <a:t>ProjectID</a:t>
                      </a:r>
                      <a:endParaRPr lang="en-US" sz="2000" b="1" dirty="0">
                        <a:solidFill>
                          <a:schemeClr val="bg1"/>
                        </a:solidFill>
                        <a:effectLst/>
                        <a:latin typeface="Calibri"/>
                        <a:ea typeface="Calibri"/>
                        <a:cs typeface="Times New Roman"/>
                      </a:endParaRPr>
                    </a:p>
                  </a:txBody>
                  <a:tcPr marL="0" marR="0" marT="0" marB="0">
                    <a:solidFill>
                      <a:schemeClr val="bg2"/>
                    </a:solidFill>
                  </a:tcPr>
                </a:tc>
                <a:tc>
                  <a:txBody>
                    <a:bodyPr/>
                    <a:lstStyle/>
                    <a:p>
                      <a:pPr marL="970280" marR="0">
                        <a:lnSpc>
                          <a:spcPct val="115000"/>
                        </a:lnSpc>
                        <a:spcBef>
                          <a:spcPts val="210"/>
                        </a:spcBef>
                        <a:spcAft>
                          <a:spcPts val="0"/>
                        </a:spcAft>
                      </a:pPr>
                      <a:r>
                        <a:rPr lang="en-US" sz="1600" b="1" dirty="0" err="1">
                          <a:solidFill>
                            <a:schemeClr val="bg1"/>
                          </a:solidFill>
                          <a:effectLst/>
                        </a:rPr>
                        <a:t>EmployeeNumber</a:t>
                      </a:r>
                      <a:endParaRPr lang="en-US" sz="2000" b="1" dirty="0">
                        <a:solidFill>
                          <a:schemeClr val="bg1"/>
                        </a:solidFill>
                        <a:effectLst/>
                        <a:latin typeface="Calibri"/>
                        <a:ea typeface="Calibri"/>
                        <a:cs typeface="Times New Roman"/>
                      </a:endParaRPr>
                    </a:p>
                  </a:txBody>
                  <a:tcPr marL="0" marR="0" marT="0" marB="0">
                    <a:solidFill>
                      <a:schemeClr val="bg2"/>
                    </a:solidFill>
                  </a:tcPr>
                </a:tc>
                <a:tc>
                  <a:txBody>
                    <a:bodyPr/>
                    <a:lstStyle/>
                    <a:p>
                      <a:pPr marL="567055" marR="0">
                        <a:lnSpc>
                          <a:spcPct val="115000"/>
                        </a:lnSpc>
                        <a:spcBef>
                          <a:spcPts val="210"/>
                        </a:spcBef>
                        <a:spcAft>
                          <a:spcPts val="0"/>
                        </a:spcAft>
                      </a:pPr>
                      <a:r>
                        <a:rPr lang="en-US" sz="1600" b="1" dirty="0" err="1">
                          <a:solidFill>
                            <a:schemeClr val="bg1"/>
                          </a:solidFill>
                          <a:effectLst/>
                        </a:rPr>
                        <a:t>Hours</a:t>
                      </a:r>
                      <a:r>
                        <a:rPr lang="en-US" sz="1600" b="1" spc="-75" dirty="0" err="1">
                          <a:solidFill>
                            <a:schemeClr val="bg1"/>
                          </a:solidFill>
                          <a:effectLst/>
                        </a:rPr>
                        <a:t>W</a:t>
                      </a:r>
                      <a:r>
                        <a:rPr lang="en-US" sz="1600" b="1" dirty="0" err="1">
                          <a:solidFill>
                            <a:schemeClr val="bg1"/>
                          </a:solidFill>
                          <a:effectLst/>
                        </a:rPr>
                        <a:t>orked</a:t>
                      </a:r>
                      <a:endParaRPr lang="en-US" sz="2000" b="1" dirty="0">
                        <a:solidFill>
                          <a:schemeClr val="bg1"/>
                        </a:solidFill>
                        <a:effectLst/>
                        <a:latin typeface="Calibri"/>
                        <a:ea typeface="Calibri"/>
                        <a:cs typeface="Times New Roman"/>
                      </a:endParaRPr>
                    </a:p>
                  </a:txBody>
                  <a:tcPr marL="0" marR="0" marT="0" marB="0">
                    <a:solidFill>
                      <a:schemeClr val="bg2"/>
                    </a:solidFill>
                  </a:tcPr>
                </a:tc>
                <a:extLst>
                  <a:ext uri="{0D108BD9-81ED-4DB2-BD59-A6C34878D82A}">
                    <a16:rowId xmlns:a16="http://schemas.microsoft.com/office/drawing/2014/main" val="10000"/>
                  </a:ext>
                </a:extLst>
              </a:tr>
              <a:tr h="217262">
                <a:tc>
                  <a:txBody>
                    <a:bodyPr/>
                    <a:lstStyle/>
                    <a:p>
                      <a:pPr marL="50800" marR="0">
                        <a:lnSpc>
                          <a:spcPct val="115000"/>
                        </a:lnSpc>
                        <a:spcBef>
                          <a:spcPts val="235"/>
                        </a:spcBef>
                        <a:spcAft>
                          <a:spcPts val="0"/>
                        </a:spcAft>
                      </a:pPr>
                      <a:r>
                        <a:rPr lang="en-US" sz="1600" dirty="0">
                          <a:effectLst/>
                        </a:rPr>
                        <a:t>1000</a:t>
                      </a:r>
                      <a:endParaRPr lang="en-US" sz="2000" dirty="0">
                        <a:effectLst/>
                        <a:latin typeface="Calibri"/>
                        <a:ea typeface="Calibri"/>
                        <a:cs typeface="Times New Roman"/>
                      </a:endParaRPr>
                    </a:p>
                  </a:txBody>
                  <a:tcPr marL="0" marR="0" marT="0" marB="0">
                    <a:solidFill>
                      <a:srgbClr val="D4EAE4"/>
                    </a:solidFill>
                  </a:tcPr>
                </a:tc>
                <a:tc>
                  <a:txBody>
                    <a:bodyPr/>
                    <a:lstStyle/>
                    <a:p>
                      <a:pPr marL="1434465" marR="955675" algn="ctr">
                        <a:lnSpc>
                          <a:spcPct val="115000"/>
                        </a:lnSpc>
                        <a:spcBef>
                          <a:spcPts val="235"/>
                        </a:spcBef>
                        <a:spcAft>
                          <a:spcPts val="0"/>
                        </a:spcAft>
                      </a:pPr>
                      <a:r>
                        <a:rPr lang="en-US" sz="1600">
                          <a:effectLst/>
                        </a:rPr>
                        <a:t>1</a:t>
                      </a:r>
                      <a:endParaRPr lang="en-US" sz="2000">
                        <a:effectLst/>
                        <a:latin typeface="Calibri"/>
                        <a:ea typeface="Calibri"/>
                        <a:cs typeface="Times New Roman"/>
                      </a:endParaRPr>
                    </a:p>
                  </a:txBody>
                  <a:tcPr marL="0" marR="0" marT="0" marB="0">
                    <a:solidFill>
                      <a:srgbClr val="D4EAE4"/>
                    </a:solidFill>
                  </a:tcPr>
                </a:tc>
                <a:tc>
                  <a:txBody>
                    <a:bodyPr/>
                    <a:lstStyle/>
                    <a:p>
                      <a:pPr marL="809625" marR="0">
                        <a:lnSpc>
                          <a:spcPct val="115000"/>
                        </a:lnSpc>
                        <a:spcBef>
                          <a:spcPts val="235"/>
                        </a:spcBef>
                        <a:spcAft>
                          <a:spcPts val="0"/>
                        </a:spcAft>
                      </a:pPr>
                      <a:r>
                        <a:rPr lang="en-US" sz="1600" dirty="0">
                          <a:effectLst/>
                        </a:rPr>
                        <a:t>30.00</a:t>
                      </a:r>
                      <a:endParaRPr lang="en-US" sz="2000" dirty="0">
                        <a:effectLst/>
                        <a:latin typeface="Calibri"/>
                        <a:ea typeface="Calibri"/>
                        <a:cs typeface="Times New Roman"/>
                      </a:endParaRPr>
                    </a:p>
                  </a:txBody>
                  <a:tcPr marL="0" marR="0" marT="0" marB="0">
                    <a:solidFill>
                      <a:srgbClr val="D4EAE4"/>
                    </a:solidFill>
                  </a:tcPr>
                </a:tc>
                <a:extLst>
                  <a:ext uri="{0D108BD9-81ED-4DB2-BD59-A6C34878D82A}">
                    <a16:rowId xmlns:a16="http://schemas.microsoft.com/office/drawing/2014/main" val="10001"/>
                  </a:ext>
                </a:extLst>
              </a:tr>
              <a:tr h="217262">
                <a:tc>
                  <a:txBody>
                    <a:bodyPr/>
                    <a:lstStyle/>
                    <a:p>
                      <a:pPr marL="50800" marR="0">
                        <a:lnSpc>
                          <a:spcPct val="115000"/>
                        </a:lnSpc>
                        <a:spcBef>
                          <a:spcPts val="160"/>
                        </a:spcBef>
                        <a:spcAft>
                          <a:spcPts val="0"/>
                        </a:spcAft>
                      </a:pPr>
                      <a:r>
                        <a:rPr lang="en-US" sz="1600" dirty="0">
                          <a:effectLst/>
                        </a:rPr>
                        <a:t>1000</a:t>
                      </a:r>
                      <a:endParaRPr lang="en-US" sz="2000" dirty="0">
                        <a:effectLst/>
                        <a:latin typeface="Calibri"/>
                        <a:ea typeface="Calibri"/>
                        <a:cs typeface="Times New Roman"/>
                      </a:endParaRPr>
                    </a:p>
                  </a:txBody>
                  <a:tcPr marL="0" marR="0" marT="0" marB="0">
                    <a:solidFill>
                      <a:srgbClr val="D4EAE4"/>
                    </a:solidFill>
                  </a:tcPr>
                </a:tc>
                <a:tc>
                  <a:txBody>
                    <a:bodyPr/>
                    <a:lstStyle/>
                    <a:p>
                      <a:pPr marL="1434465" marR="955675" algn="ctr">
                        <a:lnSpc>
                          <a:spcPct val="115000"/>
                        </a:lnSpc>
                        <a:spcBef>
                          <a:spcPts val="160"/>
                        </a:spcBef>
                        <a:spcAft>
                          <a:spcPts val="0"/>
                        </a:spcAft>
                      </a:pPr>
                      <a:r>
                        <a:rPr lang="en-US" sz="1600" dirty="0">
                          <a:effectLst/>
                        </a:rPr>
                        <a:t>6</a:t>
                      </a:r>
                      <a:endParaRPr lang="en-US" sz="2000" dirty="0">
                        <a:effectLst/>
                        <a:latin typeface="Calibri"/>
                        <a:ea typeface="Calibri"/>
                        <a:cs typeface="Times New Roman"/>
                      </a:endParaRPr>
                    </a:p>
                  </a:txBody>
                  <a:tcPr marL="0" marR="0" marT="0" marB="0">
                    <a:solidFill>
                      <a:srgbClr val="D4EAE4"/>
                    </a:solidFill>
                  </a:tcPr>
                </a:tc>
                <a:tc>
                  <a:txBody>
                    <a:bodyPr/>
                    <a:lstStyle/>
                    <a:p>
                      <a:pPr marL="809625" marR="0">
                        <a:lnSpc>
                          <a:spcPct val="115000"/>
                        </a:lnSpc>
                        <a:spcBef>
                          <a:spcPts val="160"/>
                        </a:spcBef>
                        <a:spcAft>
                          <a:spcPts val="0"/>
                        </a:spcAft>
                      </a:pPr>
                      <a:r>
                        <a:rPr lang="en-US" sz="1600">
                          <a:effectLst/>
                        </a:rPr>
                        <a:t>50.00</a:t>
                      </a:r>
                      <a:endParaRPr lang="en-US" sz="2000">
                        <a:effectLst/>
                        <a:latin typeface="Calibri"/>
                        <a:ea typeface="Calibri"/>
                        <a:cs typeface="Times New Roman"/>
                      </a:endParaRPr>
                    </a:p>
                  </a:txBody>
                  <a:tcPr marL="0" marR="0" marT="0" marB="0">
                    <a:solidFill>
                      <a:srgbClr val="D4EAE4"/>
                    </a:solidFill>
                  </a:tcPr>
                </a:tc>
                <a:extLst>
                  <a:ext uri="{0D108BD9-81ED-4DB2-BD59-A6C34878D82A}">
                    <a16:rowId xmlns:a16="http://schemas.microsoft.com/office/drawing/2014/main" val="10002"/>
                  </a:ext>
                </a:extLst>
              </a:tr>
              <a:tr h="237362">
                <a:tc>
                  <a:txBody>
                    <a:bodyPr/>
                    <a:lstStyle/>
                    <a:p>
                      <a:pPr marL="50800" marR="0">
                        <a:lnSpc>
                          <a:spcPct val="115000"/>
                        </a:lnSpc>
                        <a:spcBef>
                          <a:spcPts val="160"/>
                        </a:spcBef>
                        <a:spcAft>
                          <a:spcPts val="0"/>
                        </a:spcAft>
                      </a:pPr>
                      <a:r>
                        <a:rPr lang="en-US" sz="1600">
                          <a:effectLst/>
                        </a:rPr>
                        <a:t>1000</a:t>
                      </a:r>
                      <a:endParaRPr lang="en-US" sz="2000">
                        <a:effectLst/>
                        <a:latin typeface="Calibri"/>
                        <a:ea typeface="Calibri"/>
                        <a:cs typeface="Times New Roman"/>
                      </a:endParaRPr>
                    </a:p>
                  </a:txBody>
                  <a:tcPr marL="0" marR="0" marT="0" marB="0">
                    <a:solidFill>
                      <a:srgbClr val="D4EAE4"/>
                    </a:solidFill>
                  </a:tcPr>
                </a:tc>
                <a:tc>
                  <a:txBody>
                    <a:bodyPr/>
                    <a:lstStyle/>
                    <a:p>
                      <a:pPr marL="1370965" marR="955675" algn="ctr">
                        <a:lnSpc>
                          <a:spcPct val="115000"/>
                        </a:lnSpc>
                        <a:spcBef>
                          <a:spcPts val="160"/>
                        </a:spcBef>
                        <a:spcAft>
                          <a:spcPts val="0"/>
                        </a:spcAft>
                      </a:pPr>
                      <a:r>
                        <a:rPr lang="en-US" sz="1600" dirty="0">
                          <a:effectLst/>
                        </a:rPr>
                        <a:t>10</a:t>
                      </a:r>
                      <a:endParaRPr lang="en-US" sz="2000" dirty="0">
                        <a:effectLst/>
                        <a:latin typeface="Calibri"/>
                        <a:ea typeface="Calibri"/>
                        <a:cs typeface="Times New Roman"/>
                      </a:endParaRPr>
                    </a:p>
                  </a:txBody>
                  <a:tcPr marL="0" marR="0" marT="0" marB="0">
                    <a:solidFill>
                      <a:srgbClr val="D4EAE4"/>
                    </a:solidFill>
                  </a:tcPr>
                </a:tc>
                <a:tc>
                  <a:txBody>
                    <a:bodyPr/>
                    <a:lstStyle/>
                    <a:p>
                      <a:pPr marL="809625" marR="0">
                        <a:lnSpc>
                          <a:spcPct val="115000"/>
                        </a:lnSpc>
                        <a:spcBef>
                          <a:spcPts val="160"/>
                        </a:spcBef>
                        <a:spcAft>
                          <a:spcPts val="0"/>
                        </a:spcAft>
                      </a:pPr>
                      <a:r>
                        <a:rPr lang="en-US" sz="1600">
                          <a:effectLst/>
                        </a:rPr>
                        <a:t>50.00</a:t>
                      </a:r>
                      <a:endParaRPr lang="en-US" sz="2000">
                        <a:effectLst/>
                        <a:latin typeface="Calibri"/>
                        <a:ea typeface="Calibri"/>
                        <a:cs typeface="Times New Roman"/>
                      </a:endParaRPr>
                    </a:p>
                  </a:txBody>
                  <a:tcPr marL="0" marR="0" marT="0" marB="0">
                    <a:solidFill>
                      <a:srgbClr val="D4EAE4"/>
                    </a:solidFill>
                  </a:tcPr>
                </a:tc>
                <a:extLst>
                  <a:ext uri="{0D108BD9-81ED-4DB2-BD59-A6C34878D82A}">
                    <a16:rowId xmlns:a16="http://schemas.microsoft.com/office/drawing/2014/main" val="10003"/>
                  </a:ext>
                </a:extLst>
              </a:tr>
              <a:tr h="304800">
                <a:tc>
                  <a:txBody>
                    <a:bodyPr/>
                    <a:lstStyle/>
                    <a:p>
                      <a:pPr marL="50800" marR="0">
                        <a:lnSpc>
                          <a:spcPct val="115000"/>
                        </a:lnSpc>
                        <a:spcBef>
                          <a:spcPts val="160"/>
                        </a:spcBef>
                        <a:spcAft>
                          <a:spcPts val="0"/>
                        </a:spcAft>
                      </a:pPr>
                      <a:r>
                        <a:rPr lang="en-US" sz="1600">
                          <a:effectLst/>
                        </a:rPr>
                        <a:t>1000</a:t>
                      </a:r>
                      <a:endParaRPr lang="en-US" sz="2000">
                        <a:effectLst/>
                        <a:latin typeface="Calibri"/>
                        <a:ea typeface="Calibri"/>
                        <a:cs typeface="Times New Roman"/>
                      </a:endParaRPr>
                    </a:p>
                  </a:txBody>
                  <a:tcPr marL="0" marR="0" marT="0" marB="0">
                    <a:solidFill>
                      <a:srgbClr val="D4EAE4"/>
                    </a:solidFill>
                  </a:tcPr>
                </a:tc>
                <a:tc>
                  <a:txBody>
                    <a:bodyPr/>
                    <a:lstStyle/>
                    <a:p>
                      <a:pPr marL="1370965" marR="955675" algn="ctr">
                        <a:lnSpc>
                          <a:spcPct val="115000"/>
                        </a:lnSpc>
                        <a:spcBef>
                          <a:spcPts val="160"/>
                        </a:spcBef>
                        <a:spcAft>
                          <a:spcPts val="0"/>
                        </a:spcAft>
                      </a:pPr>
                      <a:r>
                        <a:rPr lang="en-US" sz="1600" dirty="0">
                          <a:effectLst/>
                        </a:rPr>
                        <a:t>16</a:t>
                      </a:r>
                      <a:endParaRPr lang="en-US" sz="2000" dirty="0">
                        <a:effectLst/>
                        <a:latin typeface="Calibri"/>
                        <a:ea typeface="Calibri"/>
                        <a:cs typeface="Times New Roman"/>
                      </a:endParaRPr>
                    </a:p>
                  </a:txBody>
                  <a:tcPr marL="0" marR="0" marT="0" marB="0">
                    <a:solidFill>
                      <a:srgbClr val="D4EAE4"/>
                    </a:solidFill>
                  </a:tcPr>
                </a:tc>
                <a:tc>
                  <a:txBody>
                    <a:bodyPr/>
                    <a:lstStyle/>
                    <a:p>
                      <a:pPr marL="809625" marR="0">
                        <a:lnSpc>
                          <a:spcPct val="115000"/>
                        </a:lnSpc>
                        <a:spcBef>
                          <a:spcPts val="160"/>
                        </a:spcBef>
                        <a:spcAft>
                          <a:spcPts val="0"/>
                        </a:spcAft>
                      </a:pPr>
                      <a:r>
                        <a:rPr lang="en-US" sz="1600" dirty="0">
                          <a:effectLst/>
                        </a:rPr>
                        <a:t>75.00</a:t>
                      </a:r>
                      <a:endParaRPr lang="en-US" sz="2000" dirty="0">
                        <a:effectLst/>
                        <a:latin typeface="Calibri"/>
                        <a:ea typeface="Calibri"/>
                        <a:cs typeface="Times New Roman"/>
                      </a:endParaRPr>
                    </a:p>
                  </a:txBody>
                  <a:tcPr marL="0" marR="0" marT="0" marB="0">
                    <a:solidFill>
                      <a:srgbClr val="D4EAE4"/>
                    </a:solidFill>
                  </a:tcPr>
                </a:tc>
                <a:extLst>
                  <a:ext uri="{0D108BD9-81ED-4DB2-BD59-A6C34878D82A}">
                    <a16:rowId xmlns:a16="http://schemas.microsoft.com/office/drawing/2014/main" val="10004"/>
                  </a:ext>
                </a:extLst>
              </a:tr>
              <a:tr h="236312">
                <a:tc>
                  <a:txBody>
                    <a:bodyPr/>
                    <a:lstStyle/>
                    <a:p>
                      <a:pPr marL="50800" marR="0">
                        <a:lnSpc>
                          <a:spcPct val="115000"/>
                        </a:lnSpc>
                        <a:spcBef>
                          <a:spcPts val="160"/>
                        </a:spcBef>
                        <a:spcAft>
                          <a:spcPts val="0"/>
                        </a:spcAft>
                      </a:pPr>
                      <a:r>
                        <a:rPr lang="en-US" sz="1600">
                          <a:effectLst/>
                        </a:rPr>
                        <a:t>1000</a:t>
                      </a:r>
                      <a:endParaRPr lang="en-US" sz="2000">
                        <a:effectLst/>
                        <a:latin typeface="Calibri"/>
                        <a:ea typeface="Calibri"/>
                        <a:cs typeface="Times New Roman"/>
                      </a:endParaRPr>
                    </a:p>
                  </a:txBody>
                  <a:tcPr marL="0" marR="0" marT="0" marB="0">
                    <a:solidFill>
                      <a:srgbClr val="D4EAE4"/>
                    </a:solidFill>
                  </a:tcPr>
                </a:tc>
                <a:tc>
                  <a:txBody>
                    <a:bodyPr/>
                    <a:lstStyle/>
                    <a:p>
                      <a:pPr marL="1370965" marR="955675" algn="ctr">
                        <a:lnSpc>
                          <a:spcPct val="115000"/>
                        </a:lnSpc>
                        <a:spcBef>
                          <a:spcPts val="160"/>
                        </a:spcBef>
                        <a:spcAft>
                          <a:spcPts val="0"/>
                        </a:spcAft>
                      </a:pPr>
                      <a:r>
                        <a:rPr lang="en-US" sz="1600" dirty="0">
                          <a:effectLst/>
                        </a:rPr>
                        <a:t>17</a:t>
                      </a:r>
                      <a:endParaRPr lang="en-US" sz="2000" dirty="0">
                        <a:effectLst/>
                        <a:latin typeface="Calibri"/>
                        <a:ea typeface="Calibri"/>
                        <a:cs typeface="Times New Roman"/>
                      </a:endParaRPr>
                    </a:p>
                  </a:txBody>
                  <a:tcPr marL="0" marR="0" marT="0" marB="0">
                    <a:solidFill>
                      <a:srgbClr val="D4EAE4"/>
                    </a:solidFill>
                  </a:tcPr>
                </a:tc>
                <a:tc>
                  <a:txBody>
                    <a:bodyPr/>
                    <a:lstStyle/>
                    <a:p>
                      <a:pPr marL="809625" marR="0">
                        <a:lnSpc>
                          <a:spcPct val="115000"/>
                        </a:lnSpc>
                        <a:spcBef>
                          <a:spcPts val="160"/>
                        </a:spcBef>
                        <a:spcAft>
                          <a:spcPts val="0"/>
                        </a:spcAft>
                      </a:pPr>
                      <a:r>
                        <a:rPr lang="en-US" sz="1600" dirty="0">
                          <a:effectLst/>
                        </a:rPr>
                        <a:t>75.00</a:t>
                      </a:r>
                      <a:endParaRPr lang="en-US" sz="2000" dirty="0">
                        <a:effectLst/>
                        <a:latin typeface="Calibri"/>
                        <a:ea typeface="Calibri"/>
                        <a:cs typeface="Times New Roman"/>
                      </a:endParaRPr>
                    </a:p>
                  </a:txBody>
                  <a:tcPr marL="0" marR="0" marT="0" marB="0">
                    <a:solidFill>
                      <a:srgbClr val="D4EAE4"/>
                    </a:solidFill>
                  </a:tcPr>
                </a:tc>
                <a:extLst>
                  <a:ext uri="{0D108BD9-81ED-4DB2-BD59-A6C34878D82A}">
                    <a16:rowId xmlns:a16="http://schemas.microsoft.com/office/drawing/2014/main" val="10005"/>
                  </a:ext>
                </a:extLst>
              </a:tr>
              <a:tr h="217262">
                <a:tc>
                  <a:txBody>
                    <a:bodyPr/>
                    <a:lstStyle/>
                    <a:p>
                      <a:pPr marL="50800" marR="0">
                        <a:lnSpc>
                          <a:spcPct val="115000"/>
                        </a:lnSpc>
                        <a:spcBef>
                          <a:spcPts val="160"/>
                        </a:spcBef>
                        <a:spcAft>
                          <a:spcPts val="0"/>
                        </a:spcAft>
                      </a:pPr>
                      <a:r>
                        <a:rPr lang="en-US" sz="1600">
                          <a:effectLst/>
                        </a:rPr>
                        <a:t>1100</a:t>
                      </a:r>
                      <a:endParaRPr lang="en-US" sz="2000">
                        <a:effectLst/>
                        <a:latin typeface="Calibri"/>
                        <a:ea typeface="Calibri"/>
                        <a:cs typeface="Times New Roman"/>
                      </a:endParaRPr>
                    </a:p>
                  </a:txBody>
                  <a:tcPr marL="0" marR="0" marT="0" marB="0">
                    <a:solidFill>
                      <a:srgbClr val="D4EAE4"/>
                    </a:solidFill>
                  </a:tcPr>
                </a:tc>
                <a:tc>
                  <a:txBody>
                    <a:bodyPr/>
                    <a:lstStyle/>
                    <a:p>
                      <a:pPr marL="1434465" marR="955675" algn="ctr">
                        <a:lnSpc>
                          <a:spcPct val="115000"/>
                        </a:lnSpc>
                        <a:spcBef>
                          <a:spcPts val="160"/>
                        </a:spcBef>
                        <a:spcAft>
                          <a:spcPts val="0"/>
                        </a:spcAft>
                      </a:pPr>
                      <a:r>
                        <a:rPr lang="en-US" sz="1600">
                          <a:effectLst/>
                        </a:rPr>
                        <a:t>1</a:t>
                      </a:r>
                      <a:endParaRPr lang="en-US" sz="2000">
                        <a:effectLst/>
                        <a:latin typeface="Calibri"/>
                        <a:ea typeface="Calibri"/>
                        <a:cs typeface="Times New Roman"/>
                      </a:endParaRPr>
                    </a:p>
                  </a:txBody>
                  <a:tcPr marL="0" marR="0" marT="0" marB="0">
                    <a:solidFill>
                      <a:srgbClr val="D4EAE4"/>
                    </a:solidFill>
                  </a:tcPr>
                </a:tc>
                <a:tc>
                  <a:txBody>
                    <a:bodyPr/>
                    <a:lstStyle/>
                    <a:p>
                      <a:pPr marL="809625" marR="0">
                        <a:lnSpc>
                          <a:spcPct val="115000"/>
                        </a:lnSpc>
                        <a:spcBef>
                          <a:spcPts val="160"/>
                        </a:spcBef>
                        <a:spcAft>
                          <a:spcPts val="0"/>
                        </a:spcAft>
                      </a:pPr>
                      <a:r>
                        <a:rPr lang="en-US" sz="1600" dirty="0">
                          <a:effectLst/>
                        </a:rPr>
                        <a:t>30.00</a:t>
                      </a:r>
                      <a:endParaRPr lang="en-US" sz="2000" dirty="0">
                        <a:effectLst/>
                        <a:latin typeface="Calibri"/>
                        <a:ea typeface="Calibri"/>
                        <a:cs typeface="Times New Roman"/>
                      </a:endParaRPr>
                    </a:p>
                  </a:txBody>
                  <a:tcPr marL="0" marR="0" marT="0" marB="0">
                    <a:solidFill>
                      <a:srgbClr val="D4EAE4"/>
                    </a:solidFill>
                  </a:tcPr>
                </a:tc>
                <a:extLst>
                  <a:ext uri="{0D108BD9-81ED-4DB2-BD59-A6C34878D82A}">
                    <a16:rowId xmlns:a16="http://schemas.microsoft.com/office/drawing/2014/main" val="10006"/>
                  </a:ext>
                </a:extLst>
              </a:tr>
              <a:tr h="217262">
                <a:tc>
                  <a:txBody>
                    <a:bodyPr/>
                    <a:lstStyle/>
                    <a:p>
                      <a:pPr marL="50800" marR="0">
                        <a:lnSpc>
                          <a:spcPct val="115000"/>
                        </a:lnSpc>
                        <a:spcBef>
                          <a:spcPts val="160"/>
                        </a:spcBef>
                        <a:spcAft>
                          <a:spcPts val="0"/>
                        </a:spcAft>
                      </a:pPr>
                      <a:r>
                        <a:rPr lang="en-US" sz="1600" dirty="0">
                          <a:effectLst/>
                        </a:rPr>
                        <a:t>1100</a:t>
                      </a:r>
                      <a:endParaRPr lang="en-US" sz="2000" dirty="0">
                        <a:effectLst/>
                        <a:latin typeface="Calibri"/>
                        <a:ea typeface="Calibri"/>
                        <a:cs typeface="Times New Roman"/>
                      </a:endParaRPr>
                    </a:p>
                  </a:txBody>
                  <a:tcPr marL="0" marR="0" marT="0" marB="0">
                    <a:solidFill>
                      <a:srgbClr val="D4EAE4"/>
                    </a:solidFill>
                  </a:tcPr>
                </a:tc>
                <a:tc>
                  <a:txBody>
                    <a:bodyPr/>
                    <a:lstStyle/>
                    <a:p>
                      <a:pPr marL="1434465" marR="955675" algn="ctr">
                        <a:lnSpc>
                          <a:spcPct val="115000"/>
                        </a:lnSpc>
                        <a:spcBef>
                          <a:spcPts val="160"/>
                        </a:spcBef>
                        <a:spcAft>
                          <a:spcPts val="0"/>
                        </a:spcAft>
                      </a:pPr>
                      <a:r>
                        <a:rPr lang="en-US" sz="1600" dirty="0">
                          <a:effectLst/>
                        </a:rPr>
                        <a:t>6</a:t>
                      </a:r>
                      <a:endParaRPr lang="en-US" sz="2000" dirty="0">
                        <a:effectLst/>
                        <a:latin typeface="Calibri"/>
                        <a:ea typeface="Calibri"/>
                        <a:cs typeface="Times New Roman"/>
                      </a:endParaRPr>
                    </a:p>
                  </a:txBody>
                  <a:tcPr marL="0" marR="0" marT="0" marB="0">
                    <a:solidFill>
                      <a:srgbClr val="D4EAE4"/>
                    </a:solidFill>
                  </a:tcPr>
                </a:tc>
                <a:tc>
                  <a:txBody>
                    <a:bodyPr/>
                    <a:lstStyle/>
                    <a:p>
                      <a:pPr marL="809625" marR="0">
                        <a:lnSpc>
                          <a:spcPct val="115000"/>
                        </a:lnSpc>
                        <a:spcBef>
                          <a:spcPts val="160"/>
                        </a:spcBef>
                        <a:spcAft>
                          <a:spcPts val="0"/>
                        </a:spcAft>
                      </a:pPr>
                      <a:r>
                        <a:rPr lang="en-US" sz="1600" dirty="0">
                          <a:effectLst/>
                        </a:rPr>
                        <a:t>75.00</a:t>
                      </a:r>
                      <a:endParaRPr lang="en-US" sz="2000" dirty="0">
                        <a:effectLst/>
                        <a:latin typeface="Calibri"/>
                        <a:ea typeface="Calibri"/>
                        <a:cs typeface="Times New Roman"/>
                      </a:endParaRPr>
                    </a:p>
                  </a:txBody>
                  <a:tcPr marL="0" marR="0" marT="0" marB="0">
                    <a:solidFill>
                      <a:srgbClr val="D4EAE4"/>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4662228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0049"/>
            <a:ext cx="8153400" cy="1097280"/>
          </a:xfrm>
        </p:spPr>
        <p:txBody>
          <a:bodyPr wrap="square" anchor="ctr">
            <a:noAutofit/>
          </a:bodyPr>
          <a:lstStyle/>
          <a:p>
            <a:r>
              <a:rPr lang="en-US" dirty="0" smtClean="0"/>
              <a:t>Figure 3.3 </a:t>
            </a:r>
            <a:r>
              <a:rPr lang="en-US" dirty="0"/>
              <a:t>The Microsoft Access 2019 Options Object Designers Page</a:t>
            </a:r>
            <a:endParaRPr lang="en-US" sz="3600" dirty="0">
              <a:latin typeface="+mj-lt"/>
            </a:endParaRPr>
          </a:p>
        </p:txBody>
      </p:sp>
      <p:pic>
        <p:nvPicPr>
          <p:cNvPr id="11267" name="Picture 3" descr="The Object designers tab is chosen from the left menu that displays the following menu options.&#10;• General&#10;• Current database&#10;• Datasheet&#10;• Object Designers&#10;• Proofing&#10;• Language&#10;• Client Settings&#10;• Customize ribbon&#10;• Quick Access Toolbar&#10;• Add-ins&#10;• Trust Center&#10;The page displays the below labels and fields.&#10;A note on the top displays the text change the default settings for design of database objects. Most options are ignored in table datasheet and layout view.&#10;Table design view:&#10;1. Default field type – a dropdown list with short text as the selected value&#10;2. Default text field size- a double arrowed text box that is used to increment or decrement the values. 255 is the selected value.&#10;3. Default number field size – a dropdown list with Long Integer as the selected value.&#10;4. Auto Index on Import or Create. A text box that shows ID; Key; Code; num.&#10;5. A check box that is selected with the label show property update options button.&#10;&#10;Query Design:&#10;1. A checkbox that is selected with the label show table names.&#10;2. A checkbox that is not selected with the label output all fields.&#10;3. A checkbox that is selected with the label enable auto-join.&#10;4. Query design font. &#10;• Font – a dropdown list with Segoe UI as the selected value.&#10;• Size – a dropdown list with 8 as the selected value.&#10;5. SQL server compatible syntax ANSI 92. This option controls the use of SQL-89 versus SQL-92 syntax in Access queries.&#10;• A checkbox that is not selected with label this database. Use this check box to use SQL-92 syntax in just the open database.&#10;• A checkbox that is not selected with label default for new databases. Use this check box to use SQL-92 syntax when new databases are created.&#10;Form or Report design view:&#10;1. Selection behavior&#10;Two radio button options with labels partially closed and fully closed.&#10;2. Form template – a text box displays Normal.&#10;3. Report template – a text box displays Normal.&#10;&#10;OK and cancel buttons are at the bottom of the page."/>
          <p:cNvPicPr>
            <a:picLocks noChangeAspect="1" noChangeArrowheads="1"/>
          </p:cNvPicPr>
          <p:nvPr/>
        </p:nvPicPr>
        <p:blipFill rotWithShape="1">
          <a:blip r:embed="rId3">
            <a:extLst>
              <a:ext uri="{28A0092B-C50C-407E-A947-70E740481C1C}">
                <a14:useLocalDpi xmlns:a14="http://schemas.microsoft.com/office/drawing/2010/main" val="0"/>
              </a:ext>
            </a:extLst>
          </a:blip>
          <a:srcRect b="10162"/>
          <a:stretch/>
        </p:blipFill>
        <p:spPr bwMode="auto">
          <a:xfrm>
            <a:off x="953400" y="1253529"/>
            <a:ext cx="7236420" cy="468529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57200" y="5992654"/>
            <a:ext cx="8153400" cy="293846"/>
          </a:xfrm>
        </p:spPr>
        <p:txBody>
          <a:bodyPr wrap="square">
            <a:noAutofit/>
          </a:bodyPr>
          <a:lstStyle/>
          <a:p>
            <a:pPr marL="0" indent="0">
              <a:buNone/>
            </a:pPr>
            <a:r>
              <a:rPr lang="en-US" sz="1800" dirty="0"/>
              <a:t>Access 2019, Windows 10, Microsoft Corporation</a:t>
            </a:r>
          </a:p>
        </p:txBody>
      </p:sp>
    </p:spTree>
    <p:extLst>
      <p:ext uri="{BB962C8B-B14F-4D97-AF65-F5344CB8AC3E}">
        <p14:creationId xmlns:p14="http://schemas.microsoft.com/office/powerpoint/2010/main" val="13218178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625"/>
            <a:ext cx="8153400" cy="1155621"/>
          </a:xfrm>
        </p:spPr>
        <p:txBody>
          <a:bodyPr wrap="square" anchor="ctr">
            <a:noAutofit/>
          </a:bodyPr>
          <a:lstStyle/>
          <a:p>
            <a:r>
              <a:rPr lang="en-US" sz="3600" dirty="0">
                <a:latin typeface="+mj-lt"/>
              </a:rPr>
              <a:t>SQL for Data Definition Language (DDL)</a:t>
            </a:r>
          </a:p>
        </p:txBody>
      </p:sp>
      <p:sp>
        <p:nvSpPr>
          <p:cNvPr id="3" name="Content Placeholder 2"/>
          <p:cNvSpPr>
            <a:spLocks noGrp="1"/>
          </p:cNvSpPr>
          <p:nvPr>
            <p:ph idx="1"/>
          </p:nvPr>
        </p:nvSpPr>
        <p:spPr>
          <a:xfrm>
            <a:off x="457200" y="1452800"/>
            <a:ext cx="8153400" cy="909399"/>
          </a:xfrm>
        </p:spPr>
        <p:txBody>
          <a:bodyPr wrap="square" anchor="ctr">
            <a:noAutofit/>
          </a:bodyPr>
          <a:lstStyle/>
          <a:p>
            <a:pPr marL="0" lvl="0" indent="0">
              <a:spcBef>
                <a:spcPts val="0"/>
              </a:spcBef>
              <a:buClr>
                <a:schemeClr val="lt1"/>
              </a:buClr>
              <a:buSzPct val="25000"/>
              <a:buNone/>
              <a:tabLst>
                <a:tab pos="628650" algn="l"/>
              </a:tabLst>
            </a:pPr>
            <a:r>
              <a:rPr lang="en-US" sz="2800" b="1" dirty="0">
                <a:solidFill>
                  <a:srgbClr val="007FA3"/>
                </a:solidFill>
              </a:rPr>
              <a:t>Learn basic SQL statements for creating database structures</a:t>
            </a:r>
            <a:endParaRPr lang="en-IN" sz="2800" b="1" dirty="0">
              <a:solidFill>
                <a:srgbClr val="007FA3"/>
              </a:solidFill>
            </a:endParaRPr>
          </a:p>
        </p:txBody>
      </p:sp>
      <p:sp>
        <p:nvSpPr>
          <p:cNvPr id="4" name="Content Placeholder 3"/>
          <p:cNvSpPr>
            <a:spLocks noGrp="1"/>
          </p:cNvSpPr>
          <p:nvPr>
            <p:ph idx="13"/>
          </p:nvPr>
        </p:nvSpPr>
        <p:spPr>
          <a:xfrm>
            <a:off x="457200" y="2438400"/>
            <a:ext cx="8153400" cy="3810000"/>
          </a:xfrm>
        </p:spPr>
        <p:txBody>
          <a:bodyPr>
            <a:noAutofit/>
          </a:bodyPr>
          <a:lstStyle/>
          <a:p>
            <a:r>
              <a:rPr lang="en-US" sz="2000" dirty="0"/>
              <a:t>The SQL data definition statements include:</a:t>
            </a:r>
          </a:p>
          <a:p>
            <a:pPr marL="829818" lvl="1" indent="-342900"/>
            <a:r>
              <a:rPr lang="en-US" sz="2000" b="1" dirty="0">
                <a:solidFill>
                  <a:schemeClr val="bg2"/>
                </a:solidFill>
              </a:rPr>
              <a:t>CREATE</a:t>
            </a:r>
          </a:p>
          <a:p>
            <a:pPr marL="1287018" lvl="2" indent="-342900"/>
            <a:r>
              <a:rPr lang="en-US" sz="2000" dirty="0"/>
              <a:t>to create database objects</a:t>
            </a:r>
          </a:p>
          <a:p>
            <a:pPr marL="829818" lvl="1" indent="-342900"/>
            <a:r>
              <a:rPr lang="en-US" sz="2000" b="1" dirty="0">
                <a:solidFill>
                  <a:schemeClr val="bg2"/>
                </a:solidFill>
              </a:rPr>
              <a:t>ALTER</a:t>
            </a:r>
          </a:p>
          <a:p>
            <a:pPr marL="1287018" lvl="2" indent="-342900"/>
            <a:r>
              <a:rPr lang="en-US" sz="2000" dirty="0"/>
              <a:t>to modify the structure and/or characteristics of database objects</a:t>
            </a:r>
          </a:p>
          <a:p>
            <a:pPr marL="829818" lvl="1" indent="-342900"/>
            <a:r>
              <a:rPr lang="en-US" sz="2000" b="1" dirty="0">
                <a:solidFill>
                  <a:schemeClr val="bg2"/>
                </a:solidFill>
              </a:rPr>
              <a:t>DROP</a:t>
            </a:r>
          </a:p>
          <a:p>
            <a:pPr marL="1287018" lvl="2" indent="-342900"/>
            <a:r>
              <a:rPr lang="en-US" sz="2000" dirty="0"/>
              <a:t>to delete database objects</a:t>
            </a:r>
          </a:p>
          <a:p>
            <a:pPr marL="829818" lvl="1" indent="-342900"/>
            <a:r>
              <a:rPr lang="en-US" sz="2000" b="1" dirty="0">
                <a:solidFill>
                  <a:schemeClr val="bg2"/>
                </a:solidFill>
              </a:rPr>
              <a:t>TRUNCATE</a:t>
            </a:r>
          </a:p>
          <a:p>
            <a:pPr marL="1287018" lvl="2" indent="-342900"/>
            <a:r>
              <a:rPr lang="en-US" sz="2000" dirty="0"/>
              <a:t>to delete table data while keeping the structure</a:t>
            </a:r>
            <a:endParaRPr lang="en-IN" sz="2000" dirty="0"/>
          </a:p>
        </p:txBody>
      </p:sp>
    </p:spTree>
    <p:extLst>
      <p:ext uri="{BB962C8B-B14F-4D97-AF65-F5344CB8AC3E}">
        <p14:creationId xmlns:p14="http://schemas.microsoft.com/office/powerpoint/2010/main" val="38588657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6154" y="46077"/>
            <a:ext cx="8153400" cy="611148"/>
          </a:xfrm>
        </p:spPr>
        <p:txBody>
          <a:bodyPr wrap="square" anchor="ctr">
            <a:noAutofit/>
          </a:bodyPr>
          <a:lstStyle/>
          <a:p>
            <a:r>
              <a:rPr lang="en-IN" altLang="en-US" dirty="0"/>
              <a:t>Learning </a:t>
            </a:r>
            <a:r>
              <a:rPr lang="en-IN" altLang="en-US" dirty="0" smtClean="0"/>
              <a:t>Objectives</a:t>
            </a:r>
            <a:endParaRPr lang="en-US" dirty="0"/>
          </a:p>
        </p:txBody>
      </p:sp>
      <p:sp>
        <p:nvSpPr>
          <p:cNvPr id="3" name="Content Placeholder 2"/>
          <p:cNvSpPr>
            <a:spLocks noGrp="1"/>
          </p:cNvSpPr>
          <p:nvPr>
            <p:ph idx="1"/>
          </p:nvPr>
        </p:nvSpPr>
        <p:spPr>
          <a:xfrm>
            <a:off x="456154" y="781050"/>
            <a:ext cx="8153400" cy="5314950"/>
          </a:xfrm>
        </p:spPr>
        <p:txBody>
          <a:bodyPr vert="horz" lIns="0" tIns="0" rIns="0" bIns="0" rtlCol="0">
            <a:noAutofit/>
          </a:bodyPr>
          <a:lstStyle/>
          <a:p>
            <a:pPr marL="285750" indent="-285750"/>
            <a:r>
              <a:rPr lang="en-US" sz="2200" dirty="0" smtClean="0"/>
              <a:t>Learn </a:t>
            </a:r>
            <a:r>
              <a:rPr lang="en-US" sz="2200" dirty="0"/>
              <a:t>basic SQL statements for creating database structures</a:t>
            </a:r>
          </a:p>
          <a:p>
            <a:pPr marL="285750" indent="-285750"/>
            <a:r>
              <a:rPr lang="en-US" sz="2200" dirty="0" smtClean="0"/>
              <a:t>Learn </a:t>
            </a:r>
            <a:r>
              <a:rPr lang="en-US" sz="2200" dirty="0"/>
              <a:t>basic SQL statements for adding data to a database</a:t>
            </a:r>
          </a:p>
          <a:p>
            <a:pPr marL="285750" indent="-285750"/>
            <a:r>
              <a:rPr lang="en-US" sz="2200" dirty="0" smtClean="0"/>
              <a:t>Learn </a:t>
            </a:r>
            <a:r>
              <a:rPr lang="en-US" sz="2200" dirty="0"/>
              <a:t>basic SQL SELECT statements and options for processing a single table</a:t>
            </a:r>
          </a:p>
          <a:p>
            <a:pPr marL="285750" indent="-285750"/>
            <a:r>
              <a:rPr lang="en-US" sz="2200" dirty="0" smtClean="0"/>
              <a:t>Learn </a:t>
            </a:r>
            <a:r>
              <a:rPr lang="en-US" sz="2200" dirty="0"/>
              <a:t>basic SQL SELECT statements for processing multiple tables with subqueries</a:t>
            </a:r>
          </a:p>
          <a:p>
            <a:pPr marL="285750" indent="-285750"/>
            <a:r>
              <a:rPr lang="en-US" sz="2200" dirty="0" smtClean="0"/>
              <a:t>Learn </a:t>
            </a:r>
            <a:r>
              <a:rPr lang="en-US" sz="2200" dirty="0"/>
              <a:t>basic SQL SELECT statements for processing multiple tables with joins</a:t>
            </a:r>
          </a:p>
          <a:p>
            <a:pPr marL="285750" indent="-285750"/>
            <a:r>
              <a:rPr lang="en-US" sz="2200" dirty="0" smtClean="0"/>
              <a:t>Learn </a:t>
            </a:r>
            <a:r>
              <a:rPr lang="en-US" sz="2200" dirty="0"/>
              <a:t>basic SQL statements for modifying and deleting data from a database</a:t>
            </a:r>
          </a:p>
          <a:p>
            <a:pPr marL="285750" indent="-285750"/>
            <a:r>
              <a:rPr lang="en-US" sz="2200" dirty="0" smtClean="0"/>
              <a:t>Learn </a:t>
            </a:r>
            <a:r>
              <a:rPr lang="en-US" sz="2200" dirty="0"/>
              <a:t>basic SQL statements for modifying and deleting database tables and constraints</a:t>
            </a:r>
            <a:endParaRPr lang="en-IN" sz="2200" dirty="0"/>
          </a:p>
        </p:txBody>
      </p:sp>
    </p:spTree>
    <p:extLst>
      <p:ext uri="{BB962C8B-B14F-4D97-AF65-F5344CB8AC3E}">
        <p14:creationId xmlns:p14="http://schemas.microsoft.com/office/powerpoint/2010/main" val="19443794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099"/>
            <a:ext cx="8153400" cy="619125"/>
          </a:xfrm>
        </p:spPr>
        <p:txBody>
          <a:bodyPr wrap="square" anchor="ctr">
            <a:noAutofit/>
          </a:bodyPr>
          <a:lstStyle/>
          <a:p>
            <a:r>
              <a:rPr lang="en-IN" sz="3600" dirty="0">
                <a:latin typeface="+mj-lt"/>
              </a:rPr>
              <a:t>SQL CREATE TABLE Statement</a:t>
            </a:r>
            <a:endParaRPr lang="en-US" sz="3600" dirty="0">
              <a:latin typeface="+mj-lt"/>
            </a:endParaRPr>
          </a:p>
        </p:txBody>
      </p:sp>
      <p:sp>
        <p:nvSpPr>
          <p:cNvPr id="3" name="Content Placeholder 2"/>
          <p:cNvSpPr>
            <a:spLocks noGrp="1"/>
          </p:cNvSpPr>
          <p:nvPr>
            <p:ph idx="1"/>
          </p:nvPr>
        </p:nvSpPr>
        <p:spPr>
          <a:xfrm>
            <a:off x="457200" y="695324"/>
            <a:ext cx="8153400" cy="885825"/>
          </a:xfrm>
        </p:spPr>
        <p:txBody>
          <a:bodyPr wrap="square" anchor="ctr">
            <a:noAutofit/>
          </a:bodyPr>
          <a:lstStyle/>
          <a:p>
            <a:pPr marL="0" lvl="0" indent="0">
              <a:spcBef>
                <a:spcPts val="0"/>
              </a:spcBef>
              <a:buClr>
                <a:schemeClr val="lt1"/>
              </a:buClr>
              <a:buSzPct val="25000"/>
              <a:buNone/>
              <a:tabLst>
                <a:tab pos="628650" algn="l"/>
              </a:tabLst>
            </a:pPr>
            <a:r>
              <a:rPr lang="en-US" sz="2800" b="1" dirty="0">
                <a:solidFill>
                  <a:srgbClr val="007FA3"/>
                </a:solidFill>
              </a:rPr>
              <a:t>Learn basic SQL statements for creating database structures</a:t>
            </a:r>
            <a:endParaRPr lang="en-IN" sz="2800" b="1" dirty="0">
              <a:solidFill>
                <a:srgbClr val="007FA3"/>
              </a:solidFill>
            </a:endParaRPr>
          </a:p>
        </p:txBody>
      </p:sp>
      <p:sp>
        <p:nvSpPr>
          <p:cNvPr id="4" name="Content Placeholder 3"/>
          <p:cNvSpPr>
            <a:spLocks noGrp="1"/>
          </p:cNvSpPr>
          <p:nvPr>
            <p:ph idx="13"/>
          </p:nvPr>
        </p:nvSpPr>
        <p:spPr>
          <a:xfrm>
            <a:off x="457200" y="1771650"/>
            <a:ext cx="8153400" cy="361950"/>
          </a:xfrm>
        </p:spPr>
        <p:txBody>
          <a:bodyPr>
            <a:noAutofit/>
          </a:bodyPr>
          <a:lstStyle/>
          <a:p>
            <a:r>
              <a:rPr lang="en-US" sz="2000" dirty="0"/>
              <a:t>The SQL CREATE TABLE statement format is as follows:</a:t>
            </a:r>
            <a:endParaRPr lang="en-IN" sz="2000" dirty="0"/>
          </a:p>
        </p:txBody>
      </p:sp>
      <p:pic>
        <p:nvPicPr>
          <p:cNvPr id="12291" name="Picture 3" descr="The following information is given in the image:&#10;Line 1: CREATE TABLE NewTableName open parenthesis&#10;Line 2: ColumnName DataType OptionalColumnConstraints,&#10;Line 3: ColumnName DataType OptionalColumnConstraints,&#10;Line 4: ColumnName DataType OptionalColumnConstraints,&#10;Line 5: optional table constraints&#10; Ellipsis&#10; Close parenthesis semicolon&#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225" y="2352675"/>
            <a:ext cx="7924800" cy="2371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48458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50"/>
            <a:ext cx="8153400" cy="1143000"/>
          </a:xfrm>
        </p:spPr>
        <p:txBody>
          <a:bodyPr wrap="square" anchor="ctr">
            <a:noAutofit/>
          </a:bodyPr>
          <a:lstStyle/>
          <a:p>
            <a:r>
              <a:rPr lang="en-US" dirty="0" smtClean="0"/>
              <a:t>Figure 3.4 </a:t>
            </a:r>
            <a:r>
              <a:rPr lang="en-US" dirty="0"/>
              <a:t>SQL CREATE TABLE Statements</a:t>
            </a:r>
            <a:endParaRPr lang="en-US" sz="3600" dirty="0">
              <a:latin typeface="+mj-lt"/>
            </a:endParaRPr>
          </a:p>
        </p:txBody>
      </p:sp>
      <p:pic>
        <p:nvPicPr>
          <p:cNvPr id="13314" name="Picture 2" descr="The three SQL statements specifies the column name, data type, null or not null column and primary key, if any. The SQL statements are,&#10;CREATE TABLE DEPARTMENT&#10;( Department Name Char(35) PRIMARYK EY, &#10;Budget Code Char(30) NOT NULL, &#10;Office Number Char(15) NOT NULL, &#10;Department Phone Char(12) NOT NULL );&#10;&#10;CREATE TABLE EMPLOYEE &#10;  ( Employee Number Int PRIMARY KEY, &#10;First Name Char(25) NOT NULL,  &#10;LastName Char(25) NOT NULL, &#10;Department Char(35) NOT NULL DEFAULT 'Human Resources', &#10;Position Char(35) NULL, &#10;Supervisor Int NULL, &#10;Office Phone Char(12) NULL, &#10;Email Address VarChar(100) NOT NULL UNIQUE );&#10;&#10;CREATE TABLE PROJECT &#10;(Project ID Int PRIMARY KEY, &#10;Project Name Char(50) NOT NULL, &#10;Department Char(35) NOT NULL, &#10;Max Hours Numeric(8,2) NOT NULL DEFAULT 100, &#10;Start Date Date NULL, &#10;End Date Date NULL );"/>
          <p:cNvPicPr>
            <a:picLocks noChangeAspect="1" noChangeArrowheads="1"/>
          </p:cNvPicPr>
          <p:nvPr/>
        </p:nvPicPr>
        <p:blipFill rotWithShape="1">
          <a:blip r:embed="rId3">
            <a:extLst>
              <a:ext uri="{28A0092B-C50C-407E-A947-70E740481C1C}">
                <a14:useLocalDpi xmlns:a14="http://schemas.microsoft.com/office/drawing/2010/main" val="0"/>
              </a:ext>
            </a:extLst>
          </a:blip>
          <a:srcRect b="10030"/>
          <a:stretch/>
        </p:blipFill>
        <p:spPr bwMode="auto">
          <a:xfrm>
            <a:off x="568780" y="1443206"/>
            <a:ext cx="7993510" cy="4586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3598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 new database:</a:t>
            </a:r>
            <a:endParaRPr lang="en-US" dirty="0"/>
          </a:p>
        </p:txBody>
      </p:sp>
      <p:sp>
        <p:nvSpPr>
          <p:cNvPr id="4" name="Content Placeholder 3"/>
          <p:cNvSpPr>
            <a:spLocks noGrp="1"/>
          </p:cNvSpPr>
          <p:nvPr>
            <p:ph sz="quarter" idx="14"/>
          </p:nvPr>
        </p:nvSpPr>
        <p:spPr/>
        <p:txBody>
          <a:bodyPr/>
          <a:lstStyle/>
          <a:p>
            <a:r>
              <a:rPr lang="en-US" dirty="0" smtClean="0"/>
              <a:t>Create the following table using SQL in the query window of MS Access:</a:t>
            </a:r>
            <a:endParaRPr lang="en-US" dirty="0"/>
          </a:p>
        </p:txBody>
      </p:sp>
      <p:pic>
        <p:nvPicPr>
          <p:cNvPr id="5" name="Picture 4"/>
          <p:cNvPicPr>
            <a:picLocks noChangeAspect="1"/>
          </p:cNvPicPr>
          <p:nvPr/>
        </p:nvPicPr>
        <p:blipFill>
          <a:blip r:embed="rId2"/>
          <a:stretch>
            <a:fillRect/>
          </a:stretch>
        </p:blipFill>
        <p:spPr>
          <a:xfrm>
            <a:off x="842962" y="2586037"/>
            <a:ext cx="7458075" cy="1685925"/>
          </a:xfrm>
          <a:prstGeom prst="rect">
            <a:avLst/>
          </a:prstGeom>
        </p:spPr>
      </p:pic>
    </p:spTree>
    <p:extLst>
      <p:ext uri="{BB962C8B-B14F-4D97-AF65-F5344CB8AC3E}">
        <p14:creationId xmlns:p14="http://schemas.microsoft.com/office/powerpoint/2010/main" val="24818139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the second table using the following method.</a:t>
            </a:r>
            <a:endParaRPr lang="en-US" dirty="0"/>
          </a:p>
        </p:txBody>
      </p:sp>
      <p:sp>
        <p:nvSpPr>
          <p:cNvPr id="3" name="Content Placeholder 2"/>
          <p:cNvSpPr>
            <a:spLocks noGrp="1"/>
          </p:cNvSpPr>
          <p:nvPr>
            <p:ph idx="1"/>
          </p:nvPr>
        </p:nvSpPr>
        <p:spPr/>
        <p:txBody>
          <a:bodyPr/>
          <a:lstStyle/>
          <a:p>
            <a:r>
              <a:rPr lang="en-US" dirty="0" smtClean="0"/>
              <a:t>DO NOT ADD THE AUTO INCREMENT</a:t>
            </a:r>
            <a:endParaRPr lang="en-US" dirty="0"/>
          </a:p>
        </p:txBody>
      </p:sp>
      <p:pic>
        <p:nvPicPr>
          <p:cNvPr id="5" name="Picture 4"/>
          <p:cNvPicPr>
            <a:picLocks noChangeAspect="1"/>
          </p:cNvPicPr>
          <p:nvPr/>
        </p:nvPicPr>
        <p:blipFill>
          <a:blip r:embed="rId2"/>
          <a:stretch>
            <a:fillRect/>
          </a:stretch>
        </p:blipFill>
        <p:spPr>
          <a:xfrm>
            <a:off x="1262062" y="2376487"/>
            <a:ext cx="6619875" cy="2105025"/>
          </a:xfrm>
          <a:prstGeom prst="rect">
            <a:avLst/>
          </a:prstGeom>
        </p:spPr>
      </p:pic>
    </p:spTree>
    <p:extLst>
      <p:ext uri="{BB962C8B-B14F-4D97-AF65-F5344CB8AC3E}">
        <p14:creationId xmlns:p14="http://schemas.microsoft.com/office/powerpoint/2010/main" val="16302788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the remaining tables</a:t>
            </a:r>
            <a:endParaRPr lang="en-US" dirty="0"/>
          </a:p>
        </p:txBody>
      </p:sp>
      <p:pic>
        <p:nvPicPr>
          <p:cNvPr id="4" name="Content Placeholder 3"/>
          <p:cNvPicPr>
            <a:picLocks noGrp="1" noChangeAspect="1"/>
          </p:cNvPicPr>
          <p:nvPr>
            <p:ph idx="1"/>
          </p:nvPr>
        </p:nvPicPr>
        <p:blipFill>
          <a:blip r:embed="rId2"/>
          <a:stretch>
            <a:fillRect/>
          </a:stretch>
        </p:blipFill>
        <p:spPr>
          <a:xfrm>
            <a:off x="1304925" y="2310606"/>
            <a:ext cx="6534150" cy="3105150"/>
          </a:xfrm>
          <a:prstGeom prst="rect">
            <a:avLst/>
          </a:prstGeom>
        </p:spPr>
      </p:pic>
    </p:spTree>
    <p:extLst>
      <p:ext uri="{BB962C8B-B14F-4D97-AF65-F5344CB8AC3E}">
        <p14:creationId xmlns:p14="http://schemas.microsoft.com/office/powerpoint/2010/main" val="39742836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099"/>
            <a:ext cx="8153400" cy="619125"/>
          </a:xfrm>
        </p:spPr>
        <p:txBody>
          <a:bodyPr wrap="square" anchor="ctr">
            <a:noAutofit/>
          </a:bodyPr>
          <a:lstStyle/>
          <a:p>
            <a:r>
              <a:rPr lang="en-IN" sz="3600" dirty="0">
                <a:latin typeface="+mj-lt"/>
              </a:rPr>
              <a:t>Data Types</a:t>
            </a:r>
            <a:endParaRPr lang="en-US" sz="3600" dirty="0">
              <a:latin typeface="+mj-lt"/>
            </a:endParaRPr>
          </a:p>
        </p:txBody>
      </p:sp>
      <p:sp>
        <p:nvSpPr>
          <p:cNvPr id="4" name="Content Placeholder 3"/>
          <p:cNvSpPr>
            <a:spLocks noGrp="1"/>
          </p:cNvSpPr>
          <p:nvPr>
            <p:ph idx="13"/>
          </p:nvPr>
        </p:nvSpPr>
        <p:spPr>
          <a:xfrm>
            <a:off x="447675" y="990600"/>
            <a:ext cx="8153400" cy="762000"/>
          </a:xfrm>
        </p:spPr>
        <p:txBody>
          <a:bodyPr wrap="square">
            <a:noAutofit/>
          </a:bodyPr>
          <a:lstStyle/>
          <a:p>
            <a:r>
              <a:rPr lang="en-US" sz="2200" dirty="0"/>
              <a:t>There are many data types available in all DBMS products. To see these you can refer to page 146 in your text</a:t>
            </a:r>
            <a:r>
              <a:rPr lang="en-US" sz="2200" dirty="0" smtClean="0"/>
              <a:t>.</a:t>
            </a:r>
          </a:p>
          <a:p>
            <a:r>
              <a:rPr lang="en-US" sz="2200" dirty="0" smtClean="0"/>
              <a:t>Char for character</a:t>
            </a:r>
          </a:p>
          <a:p>
            <a:r>
              <a:rPr lang="en-US" sz="2200" dirty="0" smtClean="0"/>
              <a:t>Numeric for numeric data</a:t>
            </a:r>
          </a:p>
          <a:p>
            <a:r>
              <a:rPr lang="en-US" sz="2200" dirty="0" smtClean="0"/>
              <a:t>Dates for date</a:t>
            </a:r>
            <a:endParaRPr lang="en-IN" sz="2200" dirty="0" smtClean="0"/>
          </a:p>
        </p:txBody>
      </p:sp>
    </p:spTree>
    <p:extLst>
      <p:ext uri="{BB962C8B-B14F-4D97-AF65-F5344CB8AC3E}">
        <p14:creationId xmlns:p14="http://schemas.microsoft.com/office/powerpoint/2010/main" val="3689251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528"/>
            <a:ext cx="8153400" cy="1155621"/>
          </a:xfrm>
        </p:spPr>
        <p:txBody>
          <a:bodyPr wrap="square" anchor="ctr">
            <a:noAutofit/>
          </a:bodyPr>
          <a:lstStyle/>
          <a:p>
            <a:r>
              <a:rPr lang="en-US" sz="3600" dirty="0" smtClean="0">
                <a:latin typeface="+mj-lt"/>
              </a:rPr>
              <a:t>Figure 3.6 </a:t>
            </a:r>
            <a:r>
              <a:rPr lang="en-US" sz="3600" dirty="0">
                <a:latin typeface="+mj-lt"/>
              </a:rPr>
              <a:t>Creating Primary Keys with SQL Table Constraints</a:t>
            </a:r>
          </a:p>
        </p:txBody>
      </p:sp>
      <p:pic>
        <p:nvPicPr>
          <p:cNvPr id="14338" name="Picture 2" descr="1. The SQL to create DEPARTMENT table with primary key constraint on Department Name is,&#10;CREATE TABLE DEPARTMENT( &#10;DepartmentName Char(35) NOT NULL, &#10;BudgetCode Char(30) NOT NULL, &#10;OfficeNumber Char(15) NOT NULL, &#10;DepartmentPhone Char(12) NOT NULL, &#10;CONSTRAINT DEPARTMENT_PK PRIMARY KEY (DepartmentName) );&#10;&#10;2. The SQL to create EMPLOYEE table with primary key constraint on Employee Number is,&#10;CREATE TABLE EMPLOYEE( &#10;EmployeeNumber Int NOT NULL AUTO_INCREMENT, &#10;FirstName Char(25) NOT NULL, &#10;LastName Char(25) NOT NULL, &#10;Department Char(35) NOT NULL DEFAULT 'Human Resources', &#10;Position Char(35) NULL, &#10;Supervisor Int NULL, &#10;OfficePhone Char(12) NULL, &#10;EmailAddress VarChar(100) NOT NULL UNIQUE, &#10;CONSTRAINT EMPLOYEE_PK PRIMARY KEY(EmployeeNumber) );&#10;&#10;3. The SQL to create PROJECT table with primary key constraint on Project ID is,&#10;&#10;CREATE TABLE PROJECT ( &#10;ProjectID Int NOT NULL, &#10;ProjectName Char(50) NOT NULL, &#10;Department Char(35) NOT NULL, &#10;MaxHours Numeric(8,2) NOT NULL DEFAULT 100, &#10;StartDate Date NULL, &#10;EndDate Date NULL, &#10;CONSTRAINT PROJECT_PK PRIMARY KEY (ProjectID) );&#10;&#10;4. The SQL to create ASSIGNMENT table with combination of two columns as primary key constraint on Project ID and Employee Number is,&#10;&#10;CREATE TABLE ASSIGNMENT ( &#10;Project ID Int NOT NULL, &#10;Employee Number Int NOT NULL, &#10;Hours Worked Numeric (6,2) NULL, &#10;CONSTRAINT ASSIGNMENT_PK PRIMARY KEY (Project ID, Employee Number) );"/>
          <p:cNvPicPr>
            <a:picLocks noChangeAspect="1" noChangeArrowheads="1"/>
          </p:cNvPicPr>
          <p:nvPr/>
        </p:nvPicPr>
        <p:blipFill rotWithShape="1">
          <a:blip r:embed="rId3">
            <a:extLst>
              <a:ext uri="{28A0092B-C50C-407E-A947-70E740481C1C}">
                <a14:useLocalDpi xmlns:a14="http://schemas.microsoft.com/office/drawing/2010/main" val="0"/>
              </a:ext>
            </a:extLst>
          </a:blip>
          <a:srcRect b="4297"/>
          <a:stretch/>
        </p:blipFill>
        <p:spPr bwMode="auto">
          <a:xfrm>
            <a:off x="1252702" y="1303452"/>
            <a:ext cx="6621298" cy="4991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7756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1449"/>
            <a:ext cx="8153400" cy="847725"/>
          </a:xfrm>
        </p:spPr>
        <p:txBody>
          <a:bodyPr wrap="square" anchor="ctr">
            <a:noAutofit/>
          </a:bodyPr>
          <a:lstStyle/>
          <a:p>
            <a:r>
              <a:rPr lang="en-US" sz="2400" dirty="0" smtClean="0">
                <a:latin typeface="+mj-lt"/>
              </a:rPr>
              <a:t>Figure 3.7 </a:t>
            </a:r>
            <a:r>
              <a:rPr lang="en-US" sz="2400" dirty="0">
                <a:latin typeface="+mj-lt"/>
              </a:rPr>
              <a:t>Creating Foreign Keys with SQL Table Constraints</a:t>
            </a:r>
          </a:p>
        </p:txBody>
      </p:sp>
      <p:pic>
        <p:nvPicPr>
          <p:cNvPr id="15362" name="Picture 2" descr="1. Department table has a primary key on Department Name and no foreign key. The SQL to create the table is,&#10;CREATE TABLE DEPARTMENT( &#10;DepartmentName Char(35) NOT NULL, &#10;BudgetCode Char(30) NOT NULL, &#10;OfficeNumber Char(15) NOT NULL, &#10;DepartmentPhone Char(12) NOT NULL, &#10;CONSTRAINT DEPARTMENT_PK PRIMARY KEY (DepartmentName) );&#10;&#10;&#10;&#10;2. Employee table has a primary key on Employee Number and two foreign keys. The first foreign key is a reference to DepartmentName of the Department table. The second foreign key is a self-reference to the Employee Number of the Employee itself on the Supervisor column. The SQL to create the table with constraints is,&#10;CREATE TABLE EMPLOYEE( &#10;EmployeeNumber Int NOT NULL AUTO_INCREMENT, &#10;FirstName Char(25) NOT NULL, &#10;LastName Char(25) NOT NULL, &#10;Department Char(35) NOT NULL DEFAULT 'Human Resources', &#10;Position Char(35) NULL, &#10;Supervisor Int NULL, &#10;OfficePhone Char(12) NULL,  &#10;EmailAddress VarChar(100) NOT NULL UNIQUE, &#10;CONSTRAINT EMPLOYEE_PK PRIMARY KEY(EmployeeNumber), &#10;CONSTRAINT EMP_DEPART_FK FOREIGN KEY(Department) REFERENCES DEPARTMENT(DepartmentName) ON UPDATECASCADE, &#10;CONSTRAINT EMP_SUPER_FK FOREIGN KEY(Supervisor) REFERENCES EMPLOYEE(EmployeeNumber) );&#10;&#10;3. Project table has a primary key constraint on Project ID and foreign key constraint on the department name of the Department table.&#10;CREATE TABLE PROJECT ( &#10;ProjectID Int NOTNULL, &#10;ProjectName Char(50) NOT NULL, &#10;Department Char(35) NOT NULL, &#10;MaxHours Numeric(8,2) NOT NULL DEFAULT 100, &#10;StartDate Date NULL, &#10;EndDate Date NULL, &#10;CONSTRAINT PROJECT_PK PRIMARY KEY (ProjectID), &#10;CONSTRAINT PROJ_DEPART_FK FOREIGN KEY(Department) REFERENCES DEPARTMENT(DepartmentName) ON UPDATECASCADE );&#10;&#10;4. Assignment table has a combinational primary key constraint on two columns namely, Project ID and Employee Number. There are two foreign key references, one on Project ID of the project table and the other on Employee Number of Employee Table.&#10;CREATE TABLE ASSIGNMENT ( &#10;ProjectID Int NOT NULL, &#10;EmployeeNumber Int NOT NULL, &#10;HoursWorked Numeric(6,2) NULL, &#10;CONSTRAINT ASSIGNMENT_PK PRIMARY KEY (ProjectID, EmployeeNumber), &#10;CONSTRAINT ASSIGN_PROJ_FK FOREIGN KEY (ProjectID) REFERENCES PROJECT (ProjectID) ON UPDATENOAC-TION ON DELETECASCADE, &#10;CONSTRAINT ASSIGN_EMP_FK FOREIGN KEY (EmployeeNumber) REFERENCES EMPLOYEE (EmployeeNumber) ON UPDATENOACTION ON DELETENOACTION );"/>
          <p:cNvPicPr>
            <a:picLocks noChangeAspect="1" noChangeArrowheads="1"/>
          </p:cNvPicPr>
          <p:nvPr/>
        </p:nvPicPr>
        <p:blipFill rotWithShape="1">
          <a:blip r:embed="rId3">
            <a:extLst>
              <a:ext uri="{28A0092B-C50C-407E-A947-70E740481C1C}">
                <a14:useLocalDpi xmlns:a14="http://schemas.microsoft.com/office/drawing/2010/main" val="0"/>
              </a:ext>
            </a:extLst>
          </a:blip>
          <a:srcRect b="4948"/>
          <a:stretch/>
        </p:blipFill>
        <p:spPr bwMode="auto">
          <a:xfrm>
            <a:off x="2056075" y="1143000"/>
            <a:ext cx="5031571" cy="5158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02797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3825"/>
            <a:ext cx="8153400" cy="971550"/>
          </a:xfrm>
        </p:spPr>
        <p:txBody>
          <a:bodyPr wrap="square" anchor="ctr">
            <a:noAutofit/>
          </a:bodyPr>
          <a:lstStyle/>
          <a:p>
            <a:r>
              <a:rPr lang="en-US" sz="2800" dirty="0" smtClean="0">
                <a:latin typeface="+mj-lt"/>
              </a:rPr>
              <a:t>Figure 3.8 </a:t>
            </a:r>
            <a:r>
              <a:rPr lang="en-US" sz="2800" dirty="0">
                <a:latin typeface="+mj-lt"/>
              </a:rPr>
              <a:t>Processing the SQL CREATE TABLE Statements Using MySQL 8.0</a:t>
            </a:r>
          </a:p>
        </p:txBody>
      </p:sp>
      <p:pic>
        <p:nvPicPr>
          <p:cNvPr id="16386" name="Picture 2" descr="The screenshot shows the MySQL workbench screen. &#10;1. The schemas on the left navigation pane shows the objects representing the tables created by the script in the expanded w p schema. &#10;2. The right side is the placeholder for the SQL script in the tabbed script window. The create statements are written on this window.&#10;3. The action output panel is at the bottom. Messages are shown here in the form of a table —either that the commands were successful or appropriate error messages.&#10;4. The action output panel shows the time at which the action was performed, action which includes the create statements that are executed, messages and time taken for execution.&#10;5. After successful execution of the CREATE statements, the four tables shown on the schemas on the left navigation pane are Assignment, Department, Employee, and Project."/>
          <p:cNvPicPr>
            <a:picLocks noChangeAspect="1" noChangeArrowheads="1"/>
          </p:cNvPicPr>
          <p:nvPr/>
        </p:nvPicPr>
        <p:blipFill rotWithShape="1">
          <a:blip r:embed="rId3">
            <a:extLst>
              <a:ext uri="{28A0092B-C50C-407E-A947-70E740481C1C}">
                <a14:useLocalDpi xmlns:a14="http://schemas.microsoft.com/office/drawing/2010/main" val="0"/>
              </a:ext>
            </a:extLst>
          </a:blip>
          <a:srcRect b="5484"/>
          <a:stretch/>
        </p:blipFill>
        <p:spPr bwMode="auto">
          <a:xfrm>
            <a:off x="575140" y="1216791"/>
            <a:ext cx="7993510" cy="457440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57200" y="6002179"/>
            <a:ext cx="8153400" cy="274796"/>
          </a:xfrm>
        </p:spPr>
        <p:txBody>
          <a:bodyPr wrap="square">
            <a:noAutofit/>
          </a:bodyPr>
          <a:lstStyle/>
          <a:p>
            <a:pPr marL="0" indent="0">
              <a:buNone/>
            </a:pPr>
            <a:r>
              <a:rPr lang="en-US" dirty="0"/>
              <a:t>MySQL Community Server 8.0, MySQL Workbench, Oracle Corporation</a:t>
            </a:r>
          </a:p>
        </p:txBody>
      </p:sp>
    </p:spTree>
    <p:extLst>
      <p:ext uri="{BB962C8B-B14F-4D97-AF65-F5344CB8AC3E}">
        <p14:creationId xmlns:p14="http://schemas.microsoft.com/office/powerpoint/2010/main" val="24335417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1925"/>
            <a:ext cx="8153400" cy="895350"/>
          </a:xfrm>
        </p:spPr>
        <p:txBody>
          <a:bodyPr wrap="square" anchor="ctr">
            <a:noAutofit/>
          </a:bodyPr>
          <a:lstStyle/>
          <a:p>
            <a:r>
              <a:rPr lang="en-US" sz="2800" dirty="0" smtClean="0"/>
              <a:t>Figure 3.9 </a:t>
            </a:r>
            <a:r>
              <a:rPr lang="en-US" sz="2800" dirty="0"/>
              <a:t>Processing the SQL CREATE TABLE Statements Using MS SQL Server 2017</a:t>
            </a:r>
            <a:endParaRPr lang="en-US" sz="2800" dirty="0">
              <a:latin typeface="+mj-lt"/>
            </a:endParaRPr>
          </a:p>
        </p:txBody>
      </p:sp>
      <p:pic>
        <p:nvPicPr>
          <p:cNvPr id="17410" name="Picture 2" descr="The screenshot shows the Microsoft SQL server management studio screen.&#10;1. The object explorer navigation window is on the left side that shows an expanded view of databases including the W P database. The objects representing the tables created by the script are shown in the expanded Tables folder—dbo stands for database owner. &#10;2. The right side is the placeholder for the SQL script in the tabbed script window. The create statements are written on this window.&#10;3. The messages panel is at the bottom. Messages are shown here—either that the commands were successful or appropriate error messages.&#10;4. The message shows on the screen is, ‘Commands completed successfully’.&#10;5. The four tables shown on object explorer after successful execution of the Create statements are dbo.Assignment, dbo.Department, dbo.Employee, and dbo.Project.&#10;"/>
          <p:cNvPicPr>
            <a:picLocks noChangeAspect="1" noChangeArrowheads="1"/>
          </p:cNvPicPr>
          <p:nvPr/>
        </p:nvPicPr>
        <p:blipFill rotWithShape="1">
          <a:blip r:embed="rId3">
            <a:extLst>
              <a:ext uri="{28A0092B-C50C-407E-A947-70E740481C1C}">
                <a14:useLocalDpi xmlns:a14="http://schemas.microsoft.com/office/drawing/2010/main" val="0"/>
              </a:ext>
            </a:extLst>
          </a:blip>
          <a:srcRect b="5806"/>
          <a:stretch/>
        </p:blipFill>
        <p:spPr bwMode="auto">
          <a:xfrm>
            <a:off x="568780" y="1295400"/>
            <a:ext cx="7993510" cy="45588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57200" y="6040279"/>
            <a:ext cx="8153400" cy="246221"/>
          </a:xfrm>
        </p:spPr>
        <p:txBody>
          <a:bodyPr wrap="square">
            <a:noAutofit/>
          </a:bodyPr>
          <a:lstStyle/>
          <a:p>
            <a:pPr marL="0" indent="0">
              <a:buNone/>
            </a:pPr>
            <a:r>
              <a:rPr lang="en-US" dirty="0"/>
              <a:t>SQL Server 2017, SQL Server Management Studio, Microsoft Corporation</a:t>
            </a:r>
          </a:p>
        </p:txBody>
      </p:sp>
    </p:spTree>
    <p:extLst>
      <p:ext uri="{BB962C8B-B14F-4D97-AF65-F5344CB8AC3E}">
        <p14:creationId xmlns:p14="http://schemas.microsoft.com/office/powerpoint/2010/main" val="29528927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153400" cy="553998"/>
          </a:xfrm>
        </p:spPr>
        <p:txBody>
          <a:bodyPr wrap="square" anchor="ctr">
            <a:noAutofit/>
          </a:bodyPr>
          <a:lstStyle/>
          <a:p>
            <a:r>
              <a:rPr lang="en-US" sz="3600" dirty="0">
                <a:latin typeface="+mj-lt"/>
              </a:rPr>
              <a:t>Structured Query Language</a:t>
            </a:r>
          </a:p>
        </p:txBody>
      </p:sp>
      <p:sp>
        <p:nvSpPr>
          <p:cNvPr id="3" name="Content Placeholder 2"/>
          <p:cNvSpPr>
            <a:spLocks noGrp="1"/>
          </p:cNvSpPr>
          <p:nvPr>
            <p:ph idx="1"/>
          </p:nvPr>
        </p:nvSpPr>
        <p:spPr>
          <a:xfrm>
            <a:off x="457200" y="695324"/>
            <a:ext cx="8153400" cy="885825"/>
          </a:xfrm>
        </p:spPr>
        <p:txBody>
          <a:bodyPr wrap="square" anchor="ctr">
            <a:noAutofit/>
          </a:bodyPr>
          <a:lstStyle/>
          <a:p>
            <a:pPr marL="0" lvl="0" indent="0">
              <a:spcBef>
                <a:spcPts val="0"/>
              </a:spcBef>
              <a:buClr>
                <a:schemeClr val="lt1"/>
              </a:buClr>
              <a:buSzPct val="25000"/>
              <a:buNone/>
              <a:tabLst>
                <a:tab pos="628650" algn="l"/>
              </a:tabLst>
            </a:pPr>
            <a:r>
              <a:rPr lang="en-US" sz="2800" b="1" dirty="0">
                <a:solidFill>
                  <a:srgbClr val="007FA3"/>
                </a:solidFill>
              </a:rPr>
              <a:t>Learn basic SQL statements for creating database structures</a:t>
            </a:r>
            <a:endParaRPr lang="en-IN" sz="2800" b="1" dirty="0">
              <a:solidFill>
                <a:srgbClr val="007FA3"/>
              </a:solidFill>
            </a:endParaRPr>
          </a:p>
        </p:txBody>
      </p:sp>
      <p:sp>
        <p:nvSpPr>
          <p:cNvPr id="4" name="Content Placeholder 3"/>
          <p:cNvSpPr>
            <a:spLocks noGrp="1"/>
          </p:cNvSpPr>
          <p:nvPr>
            <p:ph idx="13"/>
          </p:nvPr>
        </p:nvSpPr>
        <p:spPr>
          <a:xfrm>
            <a:off x="457200" y="1752600"/>
            <a:ext cx="8153400" cy="3505200"/>
          </a:xfrm>
        </p:spPr>
        <p:txBody>
          <a:bodyPr>
            <a:noAutofit/>
          </a:bodyPr>
          <a:lstStyle/>
          <a:p>
            <a:r>
              <a:rPr lang="en-US" sz="2200" b="1" dirty="0">
                <a:solidFill>
                  <a:schemeClr val="bg2"/>
                </a:solidFill>
              </a:rPr>
              <a:t>Structured Query Language (SQL)</a:t>
            </a:r>
            <a:r>
              <a:rPr lang="en-US" sz="2200" dirty="0"/>
              <a:t> is not a complete programming language; rather, it is a data sublanguage</a:t>
            </a:r>
          </a:p>
          <a:p>
            <a:pPr marL="829818" lvl="1" indent="-342900"/>
            <a:r>
              <a:rPr lang="en-US" sz="2200" dirty="0"/>
              <a:t>Developed by IBM in the late 1970’s</a:t>
            </a:r>
          </a:p>
          <a:p>
            <a:pPr marL="829818" lvl="1" indent="-342900"/>
            <a:r>
              <a:rPr lang="en-US" sz="2200" dirty="0"/>
              <a:t>Endorsed and adopted by ANSI in 1992</a:t>
            </a:r>
          </a:p>
          <a:p>
            <a:pPr marL="829818" lvl="1" indent="-342900"/>
            <a:r>
              <a:rPr lang="en-US" sz="2200" dirty="0"/>
              <a:t>Endorsed as a standard by the International Organization for Standardization (ISO)</a:t>
            </a:r>
          </a:p>
          <a:p>
            <a:pPr marL="829818" lvl="1" indent="-342900"/>
            <a:r>
              <a:rPr lang="en-US" sz="2200" dirty="0"/>
              <a:t>It is text oriented</a:t>
            </a:r>
          </a:p>
          <a:p>
            <a:pPr marL="829818" lvl="1" indent="-342900"/>
            <a:r>
              <a:rPr lang="en-US" sz="2200" dirty="0"/>
              <a:t>Can be used by MS Access using Query by Example (QBE)</a:t>
            </a:r>
            <a:endParaRPr lang="en-IN" sz="2200" dirty="0"/>
          </a:p>
        </p:txBody>
      </p:sp>
    </p:spTree>
    <p:extLst>
      <p:ext uri="{BB962C8B-B14F-4D97-AF65-F5344CB8AC3E}">
        <p14:creationId xmlns:p14="http://schemas.microsoft.com/office/powerpoint/2010/main" val="553408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1925"/>
            <a:ext cx="8153400" cy="895350"/>
          </a:xfrm>
        </p:spPr>
        <p:txBody>
          <a:bodyPr wrap="square" anchor="ctr">
            <a:noAutofit/>
          </a:bodyPr>
          <a:lstStyle/>
          <a:p>
            <a:r>
              <a:rPr lang="en-US" sz="2800" dirty="0" smtClean="0"/>
              <a:t>Figure 3.10 </a:t>
            </a:r>
            <a:r>
              <a:rPr lang="en-US" sz="2800" dirty="0"/>
              <a:t>Processing the SQL CREATE TABLE Statements Using Oracle Database XE</a:t>
            </a:r>
            <a:endParaRPr lang="en-US" sz="2800" dirty="0">
              <a:latin typeface="+mj-lt"/>
            </a:endParaRPr>
          </a:p>
        </p:txBody>
      </p:sp>
      <p:pic>
        <p:nvPicPr>
          <p:cNvPr id="18434" name="Picture 2" descr="1. On the Oracle SQL Developer, the Oracle connections panel shows the W P database. The objects representing the tables created by the script are shown in the expanded Tables folder. &#10;2. The right side is the placeholder for the SQL script in the tabbed SQL worksheet window. The create statements are written on this window.&#10;3. The messages panel is at the bottom. Messages are shown here—either that the commands were successful or appropriate error messages.&#10;4. The message shows on the screen is, ‘Commands completed successfully’.&#10;5. The four tables shown on object explorer after successful execution of the Create statements are Assignment, Department, Employee, and Project."/>
          <p:cNvPicPr>
            <a:picLocks noChangeAspect="1" noChangeArrowheads="1"/>
          </p:cNvPicPr>
          <p:nvPr/>
        </p:nvPicPr>
        <p:blipFill rotWithShape="1">
          <a:blip r:embed="rId3">
            <a:extLst>
              <a:ext uri="{28A0092B-C50C-407E-A947-70E740481C1C}">
                <a14:useLocalDpi xmlns:a14="http://schemas.microsoft.com/office/drawing/2010/main" val="0"/>
              </a:ext>
            </a:extLst>
          </a:blip>
          <a:srcRect b="5323"/>
          <a:stretch/>
        </p:blipFill>
        <p:spPr bwMode="auto">
          <a:xfrm>
            <a:off x="575140" y="1294708"/>
            <a:ext cx="7993510" cy="458221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57200" y="6002179"/>
            <a:ext cx="8153400" cy="274796"/>
          </a:xfrm>
        </p:spPr>
        <p:txBody>
          <a:bodyPr wrap="square">
            <a:noAutofit/>
          </a:bodyPr>
          <a:lstStyle/>
          <a:p>
            <a:pPr marL="0" indent="0">
              <a:buNone/>
            </a:pPr>
            <a:r>
              <a:rPr lang="en-US" dirty="0"/>
              <a:t>Oracle Database XE, SQL Developer 18.4, Oracle Corporation</a:t>
            </a:r>
          </a:p>
        </p:txBody>
      </p:sp>
    </p:spTree>
    <p:extLst>
      <p:ext uri="{BB962C8B-B14F-4D97-AF65-F5344CB8AC3E}">
        <p14:creationId xmlns:p14="http://schemas.microsoft.com/office/powerpoint/2010/main" val="24742945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053"/>
            <a:ext cx="8153400" cy="1136571"/>
          </a:xfrm>
        </p:spPr>
        <p:txBody>
          <a:bodyPr wrap="square" anchor="ctr">
            <a:noAutofit/>
          </a:bodyPr>
          <a:lstStyle/>
          <a:p>
            <a:r>
              <a:rPr lang="en-IN" sz="3600" dirty="0">
                <a:latin typeface="+mj-lt"/>
              </a:rPr>
              <a:t>SQL for Data Manipulation (DML) – Inserting Data</a:t>
            </a:r>
            <a:endParaRPr lang="en-US" sz="3600" dirty="0">
              <a:latin typeface="+mj-lt"/>
            </a:endParaRPr>
          </a:p>
        </p:txBody>
      </p:sp>
      <p:sp>
        <p:nvSpPr>
          <p:cNvPr id="4" name="Content Placeholder 3"/>
          <p:cNvSpPr>
            <a:spLocks noGrp="1"/>
          </p:cNvSpPr>
          <p:nvPr>
            <p:ph idx="13"/>
          </p:nvPr>
        </p:nvSpPr>
        <p:spPr>
          <a:xfrm>
            <a:off x="447675" y="1371600"/>
            <a:ext cx="8153400" cy="2514600"/>
          </a:xfrm>
        </p:spPr>
        <p:txBody>
          <a:bodyPr wrap="square">
            <a:noAutofit/>
          </a:bodyPr>
          <a:lstStyle/>
          <a:p>
            <a:r>
              <a:rPr lang="en-US" sz="2200" dirty="0"/>
              <a:t>SQL DML is used to query databases and to modify data in the tables.</a:t>
            </a:r>
          </a:p>
          <a:p>
            <a:r>
              <a:rPr lang="en-US" sz="2200" dirty="0"/>
              <a:t>There are three possible data modification operations:</a:t>
            </a:r>
          </a:p>
          <a:p>
            <a:pPr marL="829818" lvl="1" indent="-342900"/>
            <a:r>
              <a:rPr lang="en-US" sz="2200" dirty="0"/>
              <a:t>INSERT (adding data to a relation)</a:t>
            </a:r>
          </a:p>
          <a:p>
            <a:pPr marL="829818" lvl="1" indent="-342900"/>
            <a:r>
              <a:rPr lang="en-US" sz="2200" dirty="0"/>
              <a:t>UPDATE (modifying data in a relation)</a:t>
            </a:r>
          </a:p>
          <a:p>
            <a:pPr marL="829818" lvl="1" indent="-342900"/>
            <a:r>
              <a:rPr lang="en-US" sz="2200" dirty="0"/>
              <a:t>DELETE (deleting data in a relation)</a:t>
            </a:r>
            <a:endParaRPr lang="en-IN" sz="2200" dirty="0"/>
          </a:p>
        </p:txBody>
      </p:sp>
    </p:spTree>
    <p:extLst>
      <p:ext uri="{BB962C8B-B14F-4D97-AF65-F5344CB8AC3E}">
        <p14:creationId xmlns:p14="http://schemas.microsoft.com/office/powerpoint/2010/main" val="41323847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099"/>
            <a:ext cx="8153400" cy="619125"/>
          </a:xfrm>
        </p:spPr>
        <p:txBody>
          <a:bodyPr wrap="square" anchor="ctr">
            <a:noAutofit/>
          </a:bodyPr>
          <a:lstStyle/>
          <a:p>
            <a:r>
              <a:rPr lang="en-IN" sz="3600" dirty="0">
                <a:latin typeface="+mj-lt"/>
              </a:rPr>
              <a:t>Inserting Data</a:t>
            </a:r>
            <a:endParaRPr lang="en-US" sz="3600" dirty="0">
              <a:latin typeface="+mj-lt"/>
            </a:endParaRPr>
          </a:p>
        </p:txBody>
      </p:sp>
      <p:sp>
        <p:nvSpPr>
          <p:cNvPr id="3" name="Content Placeholder 2"/>
          <p:cNvSpPr>
            <a:spLocks noGrp="1"/>
          </p:cNvSpPr>
          <p:nvPr>
            <p:ph idx="1"/>
          </p:nvPr>
        </p:nvSpPr>
        <p:spPr>
          <a:xfrm>
            <a:off x="457200" y="695324"/>
            <a:ext cx="8153400" cy="885825"/>
          </a:xfrm>
        </p:spPr>
        <p:txBody>
          <a:bodyPr wrap="square" anchor="ctr">
            <a:noAutofit/>
          </a:bodyPr>
          <a:lstStyle/>
          <a:p>
            <a:pPr marL="0" lvl="0" indent="0">
              <a:spcBef>
                <a:spcPts val="0"/>
              </a:spcBef>
              <a:buClr>
                <a:schemeClr val="lt1"/>
              </a:buClr>
              <a:buSzPct val="25000"/>
              <a:buNone/>
              <a:tabLst>
                <a:tab pos="628650" algn="l"/>
              </a:tabLst>
            </a:pPr>
            <a:r>
              <a:rPr lang="en-US" sz="2800" b="1" dirty="0">
                <a:solidFill>
                  <a:srgbClr val="007FA3"/>
                </a:solidFill>
              </a:rPr>
              <a:t>Learn basic SQL SELECT for adding data to a database</a:t>
            </a:r>
            <a:endParaRPr lang="en-IN" sz="2800" b="1" dirty="0">
              <a:solidFill>
                <a:srgbClr val="007FA3"/>
              </a:solidFill>
            </a:endParaRPr>
          </a:p>
        </p:txBody>
      </p:sp>
      <p:pic>
        <p:nvPicPr>
          <p:cNvPr id="19458" name="Picture 2" descr="The following information has been given in the image:&#10; forward slash asterisk space asterisk asterisk asterisk SQL hyphen INSERT hyphen CH03 hyphen 01 asterisk asterisk asterisk space asterisk forward slash&#10;INSERT INTO DEPARTMENT VALUES open parenthesis'Administration', 'BC-100-10', 'BLDG01-210, ’360-285-8100’ close parenthesis semicolon&#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752600"/>
            <a:ext cx="6410325"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ontent Placeholder 3"/>
          <p:cNvSpPr>
            <a:spLocks noGrp="1"/>
          </p:cNvSpPr>
          <p:nvPr>
            <p:ph idx="13"/>
          </p:nvPr>
        </p:nvSpPr>
        <p:spPr>
          <a:xfrm>
            <a:off x="447675" y="2822912"/>
            <a:ext cx="8153400" cy="1063288"/>
          </a:xfrm>
        </p:spPr>
        <p:txBody>
          <a:bodyPr wrap="square">
            <a:noAutofit/>
          </a:bodyPr>
          <a:lstStyle/>
          <a:p>
            <a:pPr marL="0" indent="0">
              <a:buNone/>
            </a:pPr>
            <a:r>
              <a:rPr lang="en-US" sz="2200" dirty="0"/>
              <a:t>The order of the columns on the INSERT command does not matter as long as the values match the order of the columns as seen below.</a:t>
            </a:r>
            <a:endParaRPr lang="en-IN" sz="2200" dirty="0"/>
          </a:p>
        </p:txBody>
      </p:sp>
      <p:pic>
        <p:nvPicPr>
          <p:cNvPr id="19459" name="Picture 3" descr=" forward slash asterisk space asterisk asterisk asterisk SQL hyphen INSERT hyphen CH03 hyphen 05 asterisk asterisk asterisk space asterisk forward slash&#10;INSERT INTO EMPLOYEE open parenthesis EmailAddress, FirstName, LastName, &#10;Department, Position, OfficePhone close parenthesis &#10;VALUES open parenthesis &#10;'Mary.Jacobs@WP.com', 'Mary', 'Jacobs’,&#10;'Administration', 'CEO', '360-285-8110'close parenthesis semicolon&#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775" y="3961836"/>
            <a:ext cx="8104794" cy="1867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33845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099"/>
            <a:ext cx="8153400" cy="619125"/>
          </a:xfrm>
        </p:spPr>
        <p:txBody>
          <a:bodyPr wrap="square" anchor="ctr">
            <a:noAutofit/>
          </a:bodyPr>
          <a:lstStyle/>
          <a:p>
            <a:r>
              <a:rPr lang="en-IN" sz="3600" dirty="0">
                <a:latin typeface="+mj-lt"/>
              </a:rPr>
              <a:t>The SQL Query Framework</a:t>
            </a:r>
            <a:endParaRPr lang="en-US" sz="3600" dirty="0">
              <a:latin typeface="+mj-lt"/>
            </a:endParaRPr>
          </a:p>
        </p:txBody>
      </p:sp>
      <p:sp>
        <p:nvSpPr>
          <p:cNvPr id="3" name="Content Placeholder 2"/>
          <p:cNvSpPr>
            <a:spLocks noGrp="1"/>
          </p:cNvSpPr>
          <p:nvPr>
            <p:ph idx="1"/>
          </p:nvPr>
        </p:nvSpPr>
        <p:spPr>
          <a:xfrm>
            <a:off x="457200" y="695324"/>
            <a:ext cx="8153400" cy="885825"/>
          </a:xfrm>
        </p:spPr>
        <p:txBody>
          <a:bodyPr wrap="square" anchor="ctr">
            <a:noAutofit/>
          </a:bodyPr>
          <a:lstStyle/>
          <a:p>
            <a:pPr marL="0" lvl="0" indent="0">
              <a:spcBef>
                <a:spcPts val="0"/>
              </a:spcBef>
              <a:buClr>
                <a:schemeClr val="lt1"/>
              </a:buClr>
              <a:buSzPct val="25000"/>
              <a:buNone/>
              <a:tabLst>
                <a:tab pos="628650" algn="l"/>
              </a:tabLst>
            </a:pPr>
            <a:r>
              <a:rPr lang="en-US" sz="2800" b="1" dirty="0">
                <a:solidFill>
                  <a:srgbClr val="007FA3"/>
                </a:solidFill>
              </a:rPr>
              <a:t>Learn basic SQL SELECT statements and options for processing a single table</a:t>
            </a:r>
            <a:endParaRPr lang="en-IN" sz="2800" b="1" dirty="0">
              <a:solidFill>
                <a:srgbClr val="007FA3"/>
              </a:solidFill>
            </a:endParaRPr>
          </a:p>
        </p:txBody>
      </p:sp>
      <p:sp>
        <p:nvSpPr>
          <p:cNvPr id="4" name="Content Placeholder 3"/>
          <p:cNvSpPr>
            <a:spLocks noGrp="1"/>
          </p:cNvSpPr>
          <p:nvPr>
            <p:ph idx="13"/>
          </p:nvPr>
        </p:nvSpPr>
        <p:spPr>
          <a:xfrm>
            <a:off x="447675" y="1752600"/>
            <a:ext cx="8153400" cy="4191000"/>
          </a:xfrm>
        </p:spPr>
        <p:txBody>
          <a:bodyPr wrap="square">
            <a:noAutofit/>
          </a:bodyPr>
          <a:lstStyle/>
          <a:p>
            <a:r>
              <a:rPr lang="en-US" sz="2400" dirty="0"/>
              <a:t>The basic framework for the SQL Query statement has three statements as follows:</a:t>
            </a:r>
          </a:p>
          <a:p>
            <a:pPr lvl="1"/>
            <a:r>
              <a:rPr lang="en-US" sz="2400" dirty="0"/>
              <a:t>the </a:t>
            </a:r>
            <a:r>
              <a:rPr lang="en-US" sz="2400" b="1" dirty="0">
                <a:solidFill>
                  <a:schemeClr val="bg2"/>
                </a:solidFill>
              </a:rPr>
              <a:t>SQL SELECT</a:t>
            </a:r>
            <a:r>
              <a:rPr lang="en-US" sz="2400" dirty="0"/>
              <a:t> clause</a:t>
            </a:r>
          </a:p>
          <a:p>
            <a:pPr lvl="2"/>
            <a:r>
              <a:rPr lang="en-US" sz="2400" dirty="0"/>
              <a:t>specifies which </a:t>
            </a:r>
            <a:r>
              <a:rPr lang="en-US" sz="2400" i="1" dirty="0"/>
              <a:t>columns</a:t>
            </a:r>
            <a:r>
              <a:rPr lang="en-US" sz="2400" dirty="0"/>
              <a:t> are to be listed in the query results</a:t>
            </a:r>
          </a:p>
          <a:p>
            <a:pPr lvl="1"/>
            <a:r>
              <a:rPr lang="en-US" sz="2400" dirty="0"/>
              <a:t>the </a:t>
            </a:r>
            <a:r>
              <a:rPr lang="en-US" sz="2400" b="1" dirty="0">
                <a:solidFill>
                  <a:schemeClr val="bg2"/>
                </a:solidFill>
              </a:rPr>
              <a:t>SQL FROM</a:t>
            </a:r>
            <a:r>
              <a:rPr lang="en-US" sz="2400" dirty="0"/>
              <a:t> clause</a:t>
            </a:r>
          </a:p>
          <a:p>
            <a:pPr lvl="2"/>
            <a:r>
              <a:rPr lang="en-US" sz="2400" dirty="0"/>
              <a:t>specifies which </a:t>
            </a:r>
            <a:r>
              <a:rPr lang="en-US" sz="2400" i="1" dirty="0"/>
              <a:t>tables</a:t>
            </a:r>
            <a:r>
              <a:rPr lang="en-US" sz="2400" dirty="0"/>
              <a:t> are to be used in the query</a:t>
            </a:r>
          </a:p>
          <a:p>
            <a:pPr lvl="1"/>
            <a:r>
              <a:rPr lang="en-US" sz="2400" dirty="0"/>
              <a:t>the </a:t>
            </a:r>
            <a:r>
              <a:rPr lang="en-US" sz="2400" b="1" dirty="0">
                <a:solidFill>
                  <a:schemeClr val="bg2"/>
                </a:solidFill>
              </a:rPr>
              <a:t>SQL WHERE</a:t>
            </a:r>
            <a:r>
              <a:rPr lang="en-US" sz="2400" dirty="0"/>
              <a:t> clause</a:t>
            </a:r>
          </a:p>
          <a:p>
            <a:pPr lvl="2"/>
            <a:r>
              <a:rPr lang="en-US" sz="2400" dirty="0"/>
              <a:t>specifies which </a:t>
            </a:r>
            <a:r>
              <a:rPr lang="en-US" sz="2400" i="1" dirty="0"/>
              <a:t>rows</a:t>
            </a:r>
            <a:r>
              <a:rPr lang="en-US" sz="2400" dirty="0"/>
              <a:t> are to be listed in the query </a:t>
            </a:r>
            <a:r>
              <a:rPr lang="en-US" sz="2400" dirty="0" smtClean="0"/>
              <a:t>results</a:t>
            </a:r>
          </a:p>
        </p:txBody>
      </p:sp>
    </p:spTree>
    <p:extLst>
      <p:ext uri="{BB962C8B-B14F-4D97-AF65-F5344CB8AC3E}">
        <p14:creationId xmlns:p14="http://schemas.microsoft.com/office/powerpoint/2010/main" val="5812803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50"/>
            <a:ext cx="8153400" cy="1143000"/>
          </a:xfrm>
        </p:spPr>
        <p:txBody>
          <a:bodyPr wrap="square" anchor="ctr">
            <a:noAutofit/>
          </a:bodyPr>
          <a:lstStyle/>
          <a:p>
            <a:r>
              <a:rPr lang="en-US" sz="3600" dirty="0">
                <a:latin typeface="+mj-lt"/>
              </a:rPr>
              <a:t>Reading Specified Columns from a Single Table</a:t>
            </a:r>
          </a:p>
        </p:txBody>
      </p:sp>
      <p:sp>
        <p:nvSpPr>
          <p:cNvPr id="3" name="Content Placeholder 2"/>
          <p:cNvSpPr>
            <a:spLocks noGrp="1"/>
          </p:cNvSpPr>
          <p:nvPr>
            <p:ph idx="1"/>
          </p:nvPr>
        </p:nvSpPr>
        <p:spPr>
          <a:xfrm>
            <a:off x="457200" y="1295400"/>
            <a:ext cx="8153400" cy="861774"/>
          </a:xfrm>
        </p:spPr>
        <p:txBody>
          <a:bodyPr wrap="square" anchor="ctr">
            <a:noAutofit/>
          </a:bodyPr>
          <a:lstStyle/>
          <a:p>
            <a:pPr marL="0" lvl="0" indent="0">
              <a:spcBef>
                <a:spcPts val="0"/>
              </a:spcBef>
              <a:buClr>
                <a:schemeClr val="lt1"/>
              </a:buClr>
              <a:buSzPct val="25000"/>
              <a:buNone/>
              <a:tabLst>
                <a:tab pos="628650" algn="l"/>
              </a:tabLst>
            </a:pPr>
            <a:r>
              <a:rPr lang="en-US" sz="2800" b="1" dirty="0">
                <a:solidFill>
                  <a:srgbClr val="007FA3"/>
                </a:solidFill>
              </a:rPr>
              <a:t>Learn basic SQL SELECT statements and options for processing a single table</a:t>
            </a:r>
            <a:endParaRPr lang="en-IN" sz="2800" b="1" dirty="0">
              <a:solidFill>
                <a:srgbClr val="007FA3"/>
              </a:solidFill>
            </a:endParaRPr>
          </a:p>
        </p:txBody>
      </p:sp>
      <p:pic>
        <p:nvPicPr>
          <p:cNvPr id="20482" name="Picture 2" descr="The following text is given in the image:&#10;Line 1: forward slash asterisk space asterisk asterisk asterisk SQL hyphen Query hyphen CH03 hyphen 02 asterisk asterisk asterisk space asterisk forward slash&#10;Line 2: SELECT space asterisk &#10;Line 3: FROM PROJECT semicolon&#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316" y="2219606"/>
            <a:ext cx="8086119" cy="9617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3" name="Picture 3" descr="The image shows a table for reading specified columns from a single table. &#10;The table is divided into the following columns; ProjectID, ProjectName, Department, MaxHours, StartDate, and EndDate.&#10;1. &#10;a. ProjectID: 1000&#10;b. ProjectName: 2019 Q 3 Production Plan&#10;c. Department: Production&#10;d. MaxHours: 100&#10;e. StartDate: 10-05-2019&#10;f. EndDate: 15-06-2019&#10;2. &#10;a. ProjectID: 1100&#10;b. ProjectName: 2019 Q3 Marketing Plan&#10;c. Department: Sales and Marketing&#10;d. MaxHours: 135&#10;e. StartDate: 10-05-2019&#10;f. EndDate: 15-06-2019&#10;3. &#10;a. ProjectID: 1200&#10;b. ProjectName: 2019 Q 3 Portfolio Analysis&#10;c. Department: Finance&#10;d. MaxHours: 120&#10;e. StartDate: 05-07-2019&#10;f. EndDate: 25-07-2019&#10;4. &#10;a. ProjectID: 1300&#10;b. ProjectName: 2019 Q3 Tax Preparation&#10;c. Department: Accounting&#10;d. MaxHours: 145&#10;e. StartDate: 10-08-2019&#10;f. EndDate: 15-10-2019&#10;5. &#10;a. ProjectID: 1400&#10;b. ProjectName: 2019 Q4 Production Plan&#10;c. Department: Production&#10;d. MaxHours: 100&#10;e. StartDate: 10-08-2019&#10;f. EndDate: 15-09-2019&#10;5. &#10;a. ProjectID: 1500&#10;b. ProjectName: 2019 Q4 Marketing Plan&#10;c. Department: Sales and Marketing&#10;d. MaxHours: 135&#10;e. StartDate: 10-08-2019&#10;f. EndDate: 15-09-2019&#10;6. &#10;a. ProjectID: 1600&#10;b. ProjectName: 2019 Q4 Portfolio Analysis&#10;c. Department: Finance&#10;d. MaxHours: 140&#10;e. StartDate: 05-10-2019&#10;f. EndDate: Null&#10;"/>
          <p:cNvPicPr>
            <a:picLocks noChangeAspect="1" noChangeArrowheads="1"/>
          </p:cNvPicPr>
          <p:nvPr/>
        </p:nvPicPr>
        <p:blipFill rotWithShape="1">
          <a:blip r:embed="rId4">
            <a:extLst>
              <a:ext uri="{28A0092B-C50C-407E-A947-70E740481C1C}">
                <a14:useLocalDpi xmlns:a14="http://schemas.microsoft.com/office/drawing/2010/main" val="0"/>
              </a:ext>
            </a:extLst>
          </a:blip>
          <a:srcRect b="10122"/>
          <a:stretch/>
        </p:blipFill>
        <p:spPr bwMode="auto">
          <a:xfrm>
            <a:off x="567153" y="3351596"/>
            <a:ext cx="7993510" cy="2287204"/>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3"/>
          </p:nvPr>
        </p:nvSpPr>
        <p:spPr>
          <a:xfrm>
            <a:off x="447675" y="5887879"/>
            <a:ext cx="8153400" cy="370046"/>
          </a:xfrm>
        </p:spPr>
        <p:txBody>
          <a:bodyPr wrap="square">
            <a:noAutofit/>
          </a:bodyPr>
          <a:lstStyle/>
          <a:p>
            <a:pPr marL="0" indent="0">
              <a:buNone/>
            </a:pPr>
            <a:r>
              <a:rPr lang="en-US" sz="1800" dirty="0"/>
              <a:t>MySQL Community Server 8.0, MySQL Workbench, Oracle Corporation</a:t>
            </a:r>
          </a:p>
        </p:txBody>
      </p:sp>
    </p:spTree>
    <p:extLst>
      <p:ext uri="{BB962C8B-B14F-4D97-AF65-F5344CB8AC3E}">
        <p14:creationId xmlns:p14="http://schemas.microsoft.com/office/powerpoint/2010/main" val="32712361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50"/>
            <a:ext cx="8153400" cy="1143000"/>
          </a:xfrm>
        </p:spPr>
        <p:txBody>
          <a:bodyPr wrap="square" anchor="ctr">
            <a:noAutofit/>
          </a:bodyPr>
          <a:lstStyle/>
          <a:p>
            <a:r>
              <a:rPr lang="en-US" sz="3600" dirty="0">
                <a:latin typeface="+mj-lt"/>
              </a:rPr>
              <a:t>Single Table Queries Displaying All Columns</a:t>
            </a:r>
          </a:p>
        </p:txBody>
      </p:sp>
      <p:sp>
        <p:nvSpPr>
          <p:cNvPr id="3" name="Content Placeholder 2"/>
          <p:cNvSpPr>
            <a:spLocks noGrp="1"/>
          </p:cNvSpPr>
          <p:nvPr>
            <p:ph idx="1"/>
          </p:nvPr>
        </p:nvSpPr>
        <p:spPr>
          <a:xfrm>
            <a:off x="457200" y="1247775"/>
            <a:ext cx="8153400" cy="914400"/>
          </a:xfrm>
        </p:spPr>
        <p:txBody>
          <a:bodyPr wrap="square" anchor="ctr">
            <a:noAutofit/>
          </a:bodyPr>
          <a:lstStyle/>
          <a:p>
            <a:pPr marL="0" lvl="0" indent="0">
              <a:spcBef>
                <a:spcPts val="0"/>
              </a:spcBef>
              <a:buClr>
                <a:schemeClr val="lt1"/>
              </a:buClr>
              <a:buSzPct val="25000"/>
              <a:buNone/>
              <a:tabLst>
                <a:tab pos="628650" algn="l"/>
              </a:tabLst>
            </a:pPr>
            <a:r>
              <a:rPr lang="en-US" sz="2800" b="1" dirty="0">
                <a:solidFill>
                  <a:srgbClr val="007FA3"/>
                </a:solidFill>
              </a:rPr>
              <a:t>Learn basic SQL SELECT statements and options for processing a single table</a:t>
            </a:r>
            <a:endParaRPr lang="en-IN" sz="2800" b="1" dirty="0">
              <a:solidFill>
                <a:srgbClr val="007FA3"/>
              </a:solidFill>
            </a:endParaRPr>
          </a:p>
        </p:txBody>
      </p:sp>
      <p:pic>
        <p:nvPicPr>
          <p:cNvPr id="21506" name="Picture 2" descr="The following text is given in the image:&#10;Line 1: Forward slash asterisk space asterisk asterisk asterisk SQL hyphen Query hyphen CH03 hyphen 02 asterisk asterisk asterisk space asterisk forward slash&#10;Line 2: SELECT ProjectName, Department, MaxHours&#10;Line 3: FROM PROJECT semicolon&#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 y="2247900"/>
            <a:ext cx="3495675" cy="828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7" name="Picture 3" descr="The image shows a table for single table queries displaying all columns. &#10;The table is divided into the following columns; ProjectID, ProjectName, Department, MaxHours, StartDate, and EndDate.&#10;&#10;1. &#10;a. ProjectID: 1000&#10;b. ProjectName: 2019 Q3 Production Plan &#10;c. Department: Production&#10;d. MaxHours: 100&#10;e. StartDate: 10-05-2019&#10;f. EndDate: 15-06-2019&#10;&#10;2. &#10;a. ProjectID: 1100&#10;b. ProjectName: 2019 Q 3 Marketing Plan &#10;c. Department: Sales and Marketing&#10;d. MaxHours: 135&#10;e. StartDate: 10-05-2019&#10;f. EndDate: 15-06-2019&#10;3. &#10;a. ProjectID: 1200&#10;b. ProjectName: 2019 Q 3 Portfolio Analysis &#10;c. Department: Finance&#10;d. MaxHours: 120&#10;e. StartDate: 05-07-2019&#10;f. EndDate: 25-07-2019&#10;&#10;4. &#10;a. ProjectID: 1300&#10;b. ProjectName: 2019 Q3Tax Preparation &#10;c. Department: Accounting&#10;d. MaxHours: 145&#10;e. StartDate: 10-08-2019&#10;f. EndDate: 15-10-2019&#10;5. &#10;a. ProjectID: 1400&#10;b. ProjectName: 2019 Q4 Production Plan &#10;c. Department: Production&#10;d. MaxHours: 100&#10;e. StartDate: 10-08-2019&#10;f. EndDate: 15-09-2019&#10;6. &#10;a. ProjectID: 1500&#10;b. ProjectName: 2019 Q4 Marketing Plan &#10;c. Department: Sales and Marketing&#10;d. MaxHours: 135&#10;e. StartDate: 10-08-2019&#10;f. EndDate: 15-09-2019&#10;7. &#10;a. ProjectID: 1600&#10;b. ProjectName: 2019 Q4 Portfolio Analysis &#10;c. Department: Finance&#10;d. MaxHours: 140&#10;e. StartDate: 05-10-2019&#10;f. EndDate: NULL&#10;"/>
          <p:cNvPicPr>
            <a:picLocks noChangeAspect="1" noChangeArrowheads="1"/>
          </p:cNvPicPr>
          <p:nvPr/>
        </p:nvPicPr>
        <p:blipFill rotWithShape="1">
          <a:blip r:embed="rId4">
            <a:extLst>
              <a:ext uri="{28A0092B-C50C-407E-A947-70E740481C1C}">
                <a14:useLocalDpi xmlns:a14="http://schemas.microsoft.com/office/drawing/2010/main" val="0"/>
              </a:ext>
            </a:extLst>
          </a:blip>
          <a:srcRect b="12000"/>
          <a:stretch/>
        </p:blipFill>
        <p:spPr bwMode="auto">
          <a:xfrm>
            <a:off x="571682" y="3171825"/>
            <a:ext cx="7993510" cy="2060827"/>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3"/>
          </p:nvPr>
        </p:nvSpPr>
        <p:spPr>
          <a:xfrm>
            <a:off x="447675" y="5897404"/>
            <a:ext cx="8153400" cy="370046"/>
          </a:xfrm>
        </p:spPr>
        <p:txBody>
          <a:bodyPr wrap="square">
            <a:noAutofit/>
          </a:bodyPr>
          <a:lstStyle/>
          <a:p>
            <a:pPr marL="0" indent="0">
              <a:buNone/>
            </a:pPr>
            <a:r>
              <a:rPr lang="en-US" sz="1800" dirty="0"/>
              <a:t>MySQL Community Server 8.0, MySQL Workbench, Oracle Corporation</a:t>
            </a:r>
          </a:p>
        </p:txBody>
      </p:sp>
    </p:spTree>
    <p:extLst>
      <p:ext uri="{BB962C8B-B14F-4D97-AF65-F5344CB8AC3E}">
        <p14:creationId xmlns:p14="http://schemas.microsoft.com/office/powerpoint/2010/main" val="7660569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50"/>
            <a:ext cx="8153400" cy="1143000"/>
          </a:xfrm>
        </p:spPr>
        <p:txBody>
          <a:bodyPr wrap="square" anchor="ctr">
            <a:noAutofit/>
          </a:bodyPr>
          <a:lstStyle/>
          <a:p>
            <a:r>
              <a:rPr lang="en-US" sz="3600" dirty="0">
                <a:latin typeface="+mj-lt"/>
              </a:rPr>
              <a:t>Single Table Queries Specifying Column Order</a:t>
            </a:r>
          </a:p>
        </p:txBody>
      </p:sp>
      <p:sp>
        <p:nvSpPr>
          <p:cNvPr id="3" name="Content Placeholder 2"/>
          <p:cNvSpPr>
            <a:spLocks noGrp="1"/>
          </p:cNvSpPr>
          <p:nvPr>
            <p:ph idx="1"/>
          </p:nvPr>
        </p:nvSpPr>
        <p:spPr>
          <a:xfrm>
            <a:off x="457200" y="1266825"/>
            <a:ext cx="8153400" cy="914400"/>
          </a:xfrm>
        </p:spPr>
        <p:txBody>
          <a:bodyPr wrap="square" anchor="ctr">
            <a:noAutofit/>
          </a:bodyPr>
          <a:lstStyle/>
          <a:p>
            <a:pPr marL="0" lvl="0" indent="0">
              <a:spcBef>
                <a:spcPts val="0"/>
              </a:spcBef>
              <a:buClr>
                <a:schemeClr val="lt1"/>
              </a:buClr>
              <a:buSzPct val="25000"/>
              <a:buNone/>
              <a:tabLst>
                <a:tab pos="628650" algn="l"/>
              </a:tabLst>
            </a:pPr>
            <a:r>
              <a:rPr lang="en-US" sz="2800" b="1" dirty="0">
                <a:solidFill>
                  <a:srgbClr val="007FA3"/>
                </a:solidFill>
              </a:rPr>
              <a:t>Learn basic SQL SELECT statements and options for processing a single table</a:t>
            </a:r>
            <a:endParaRPr lang="en-IN" sz="2800" b="1" dirty="0">
              <a:solidFill>
                <a:srgbClr val="007FA3"/>
              </a:solidFill>
            </a:endParaRPr>
          </a:p>
        </p:txBody>
      </p:sp>
      <p:pic>
        <p:nvPicPr>
          <p:cNvPr id="22530" name="Picture 2" descr="The slide shows a MySQL Workbench window. &#10;The following information is given in the window:&#10;1. The Execute button refers to a lightning bolt with a capital I overlapping the bolt.  &#10;The SQL statement in the MySQL Workbench Query window lists the following:&#10;1. Select ProjectName, Department, MaxHours&#10;2. From PROJECT semicolon&#10;The query results in the Results Grid tabbed window named PROJECT 1 refers to PROJECT 1&#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0" y="2257425"/>
            <a:ext cx="5886450" cy="866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1" name="Picture 3" descr="The table shows an example to learn basic SQL select statements and options for processing a single table. &#10;The tale is divided into the following columns; ProjectName, Department, and MaxHours.&#10;1. &#10;a. ProjectName: 2019 Q3 Production Plan&#10;b. Department: Production&#10;c. MaxHours: 100&#10;2. &#10;a. ProjectName: 2019 Q3 Marketing Plan&#10;b. Department: Sales and Marketing&#10;c. MaxHours: 135&#10;3. &#10;a. ProjectName: 2019 Q3 Portfolio Analysis&#10;b. Department: Finance&#10;c. MaxHours: 120&#10;4. &#10;a. ProjectName: 2019 Q3Tax Preparation&#10;b. Department: Accounting&#10;c. MaxHours: 145&#10;5. &#10;a. ProjectName: 2019 Q4 Production Plan&#10;b. Department: Production &#10;c. MaxHours: 100&#10;6. &#10;a. ProjectName: 2019 Q4 Marketing Plan&#10;b. Department: Sales and Marketing&#10;c. MaxHours: 135&#10;7. &#10;a. ProjectName: 2019 Q4 Portfolio Analysis&#10;b. Department: Finance&#10;c. MaxHours: 140&#10;"/>
          <p:cNvPicPr>
            <a:picLocks noChangeAspect="1" noChangeArrowheads="1"/>
          </p:cNvPicPr>
          <p:nvPr/>
        </p:nvPicPr>
        <p:blipFill rotWithShape="1">
          <a:blip r:embed="rId4">
            <a:extLst>
              <a:ext uri="{28A0092B-C50C-407E-A947-70E740481C1C}">
                <a14:useLocalDpi xmlns:a14="http://schemas.microsoft.com/office/drawing/2010/main" val="0"/>
              </a:ext>
            </a:extLst>
          </a:blip>
          <a:srcRect b="9570"/>
          <a:stretch/>
        </p:blipFill>
        <p:spPr bwMode="auto">
          <a:xfrm>
            <a:off x="1296481" y="3162300"/>
            <a:ext cx="6551038" cy="2690146"/>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3"/>
          </p:nvPr>
        </p:nvSpPr>
        <p:spPr>
          <a:xfrm>
            <a:off x="447675" y="5916454"/>
            <a:ext cx="8153400" cy="360521"/>
          </a:xfrm>
        </p:spPr>
        <p:txBody>
          <a:bodyPr wrap="square">
            <a:noAutofit/>
          </a:bodyPr>
          <a:lstStyle/>
          <a:p>
            <a:pPr marL="0" indent="0">
              <a:buNone/>
            </a:pPr>
            <a:r>
              <a:rPr lang="en-US" sz="1800" dirty="0"/>
              <a:t>MySQL Community Server 8.0, MySQL Workbench, Oracle Corporation</a:t>
            </a:r>
          </a:p>
        </p:txBody>
      </p:sp>
    </p:spTree>
    <p:extLst>
      <p:ext uri="{BB962C8B-B14F-4D97-AF65-F5344CB8AC3E}">
        <p14:creationId xmlns:p14="http://schemas.microsoft.com/office/powerpoint/2010/main" val="31497688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528"/>
            <a:ext cx="8153400" cy="1155621"/>
          </a:xfrm>
        </p:spPr>
        <p:txBody>
          <a:bodyPr wrap="square" anchor="ctr">
            <a:noAutofit/>
          </a:bodyPr>
          <a:lstStyle/>
          <a:p>
            <a:r>
              <a:rPr lang="en-US" dirty="0" smtClean="0"/>
              <a:t>Figure 3.12 </a:t>
            </a:r>
            <a:r>
              <a:rPr lang="en-US" dirty="0"/>
              <a:t>SQL Query Results in the MySQL Workbench</a:t>
            </a:r>
          </a:p>
        </p:txBody>
      </p:sp>
      <p:pic>
        <p:nvPicPr>
          <p:cNvPr id="23554" name="Picture 2" descr="1. The left panel of the MySQL workbench shows the schemas. The WP schema is expanded to display tables which is expanded and shows Assignment, Department, Employee and Project tables.&#10;2. The right pane is the placeholder to write SQL query. &#10;3. SELECT Project Name, Department, Max hours FROM PROJECT is the SQL statement in the MySQL Workbench query window.&#10;4. Multiple buttons including the execute button are above the query window.&#10;5. At the bottom pane, the query results are displayed in the results grid tabbed window named PROJECT 1 below each column name.&#10;6. Data from the three columns are displayed from the PROJECT table in the query result grid."/>
          <p:cNvPicPr>
            <a:picLocks noChangeAspect="1" noChangeArrowheads="1"/>
          </p:cNvPicPr>
          <p:nvPr/>
        </p:nvPicPr>
        <p:blipFill rotWithShape="1">
          <a:blip r:embed="rId3">
            <a:extLst>
              <a:ext uri="{28A0092B-C50C-407E-A947-70E740481C1C}">
                <a14:useLocalDpi xmlns:a14="http://schemas.microsoft.com/office/drawing/2010/main" val="0"/>
              </a:ext>
            </a:extLst>
          </a:blip>
          <a:srcRect b="5555"/>
          <a:stretch/>
        </p:blipFill>
        <p:spPr bwMode="auto">
          <a:xfrm>
            <a:off x="568020" y="1327187"/>
            <a:ext cx="7993510" cy="457831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57200" y="6002179"/>
            <a:ext cx="8153400" cy="274796"/>
          </a:xfrm>
        </p:spPr>
        <p:txBody>
          <a:bodyPr wrap="square">
            <a:noAutofit/>
          </a:bodyPr>
          <a:lstStyle/>
          <a:p>
            <a:pPr marL="0" indent="0">
              <a:buNone/>
            </a:pPr>
            <a:r>
              <a:rPr lang="en-US" dirty="0"/>
              <a:t>MySQL Community Server 8.0, MySQL Workbench, Oracle Corporation</a:t>
            </a:r>
          </a:p>
        </p:txBody>
      </p:sp>
    </p:spTree>
    <p:extLst>
      <p:ext uri="{BB962C8B-B14F-4D97-AF65-F5344CB8AC3E}">
        <p14:creationId xmlns:p14="http://schemas.microsoft.com/office/powerpoint/2010/main" val="3650288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4774"/>
            <a:ext cx="8153400" cy="1000125"/>
          </a:xfrm>
        </p:spPr>
        <p:txBody>
          <a:bodyPr wrap="square" anchor="ctr">
            <a:noAutofit/>
          </a:bodyPr>
          <a:lstStyle/>
          <a:p>
            <a:r>
              <a:rPr lang="en-US" sz="3000" dirty="0" smtClean="0"/>
              <a:t>Figure 3.13 </a:t>
            </a:r>
            <a:r>
              <a:rPr lang="en-US" sz="3000" dirty="0"/>
              <a:t>SQL Query Results in the Microsoft SQL Server Management Studio</a:t>
            </a:r>
          </a:p>
        </p:txBody>
      </p:sp>
      <p:pic>
        <p:nvPicPr>
          <p:cNvPr id="24578" name="Picture 2" descr="1. The left panel of the screen shows the databases in the Object Explorer. The WP database is expanded to display tables which is expanded and shows dbo.Assignment, dbo.Department, dbo.Employee and dbo.Project tables.&#10;2. The right pane is the placeholder to write SQL query. &#10;3. SELECT Project Name, Department, Max hours FROM PROJECT is the SQL statement in the SQLQuery1 dot sql tabbed query window.&#10;4. Multiple buttons including the new query button, the execute button are above the query window.&#10;5. At the bottom pane, the query results are displayed in the tabbed Results window below each column name.&#10;6. Data from the three columns are displayed from PROJECT table in the Results window&#10;7. A message, ‘Query executed successfully’ is displayed in the toolbar at the bottom."/>
          <p:cNvPicPr>
            <a:picLocks noChangeAspect="1" noChangeArrowheads="1"/>
          </p:cNvPicPr>
          <p:nvPr/>
        </p:nvPicPr>
        <p:blipFill rotWithShape="1">
          <a:blip r:embed="rId3">
            <a:extLst>
              <a:ext uri="{28A0092B-C50C-407E-A947-70E740481C1C}">
                <a14:useLocalDpi xmlns:a14="http://schemas.microsoft.com/office/drawing/2010/main" val="0"/>
              </a:ext>
            </a:extLst>
          </a:blip>
          <a:srcRect b="5645"/>
          <a:stretch/>
        </p:blipFill>
        <p:spPr bwMode="auto">
          <a:xfrm>
            <a:off x="570416" y="1300795"/>
            <a:ext cx="7993510" cy="456660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57200" y="6002179"/>
            <a:ext cx="8153400" cy="274796"/>
          </a:xfrm>
        </p:spPr>
        <p:txBody>
          <a:bodyPr wrap="square">
            <a:noAutofit/>
          </a:bodyPr>
          <a:lstStyle/>
          <a:p>
            <a:pPr marL="0" indent="0">
              <a:buNone/>
            </a:pPr>
            <a:r>
              <a:rPr lang="en-US" dirty="0"/>
              <a:t>SQL Server 2017, SQL Server Management Studio, Microsoft Corporation</a:t>
            </a:r>
          </a:p>
        </p:txBody>
      </p:sp>
    </p:spTree>
    <p:extLst>
      <p:ext uri="{BB962C8B-B14F-4D97-AF65-F5344CB8AC3E}">
        <p14:creationId xmlns:p14="http://schemas.microsoft.com/office/powerpoint/2010/main" val="13181820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4774"/>
            <a:ext cx="8153400" cy="1000125"/>
          </a:xfrm>
        </p:spPr>
        <p:txBody>
          <a:bodyPr wrap="square" anchor="ctr">
            <a:noAutofit/>
          </a:bodyPr>
          <a:lstStyle/>
          <a:p>
            <a:r>
              <a:rPr lang="en-US" sz="3000" dirty="0" smtClean="0"/>
              <a:t>Figure 3.14 </a:t>
            </a:r>
            <a:r>
              <a:rPr lang="en-US" sz="3000" dirty="0"/>
              <a:t>SQL Query Results in the Oracle SQL Developer</a:t>
            </a:r>
          </a:p>
        </p:txBody>
      </p:sp>
      <p:pic>
        <p:nvPicPr>
          <p:cNvPr id="25602" name="Picture 2" descr="1. The left panel of the screen shows the databases in the Oracle Connections. The WP connection is expanded to display tables which is expanded and shows Assignment, Department, Employee and Project tables.&#10;2. The right pane is the placeholder to write SQL query. &#10;3. SELECT Project Name, Department, Max hours FROM PROJECT is the SQL statement in the WP tabbed SQL worksheet window.&#10;4. Multiple buttons including a green triangular run statement button are above the query window.&#10;5. At the bottom pane, the query results are displayed in the tabbed query result window below each column name.&#10;6. Data from the three columns are displayed from PROJECT table in the query result window."/>
          <p:cNvPicPr>
            <a:picLocks noChangeAspect="1" noChangeArrowheads="1"/>
          </p:cNvPicPr>
          <p:nvPr/>
        </p:nvPicPr>
        <p:blipFill rotWithShape="1">
          <a:blip r:embed="rId3">
            <a:extLst>
              <a:ext uri="{28A0092B-C50C-407E-A947-70E740481C1C}">
                <a14:useLocalDpi xmlns:a14="http://schemas.microsoft.com/office/drawing/2010/main" val="0"/>
              </a:ext>
            </a:extLst>
          </a:blip>
          <a:srcRect b="5555"/>
          <a:stretch/>
        </p:blipFill>
        <p:spPr bwMode="auto">
          <a:xfrm>
            <a:off x="573367" y="1219200"/>
            <a:ext cx="7993510" cy="457831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57200" y="6002179"/>
            <a:ext cx="8153400" cy="274796"/>
          </a:xfrm>
        </p:spPr>
        <p:txBody>
          <a:bodyPr wrap="square">
            <a:noAutofit/>
          </a:bodyPr>
          <a:lstStyle/>
          <a:p>
            <a:pPr marL="0" indent="0">
              <a:buNone/>
            </a:pPr>
            <a:r>
              <a:rPr lang="en-US" dirty="0"/>
              <a:t>Oracle Database XE, SQL Developer 18.4, Oracle Corporation</a:t>
            </a:r>
          </a:p>
        </p:txBody>
      </p:sp>
    </p:spTree>
    <p:extLst>
      <p:ext uri="{BB962C8B-B14F-4D97-AF65-F5344CB8AC3E}">
        <p14:creationId xmlns:p14="http://schemas.microsoft.com/office/powerpoint/2010/main" val="27005132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099"/>
            <a:ext cx="8153400" cy="619125"/>
          </a:xfrm>
        </p:spPr>
        <p:txBody>
          <a:bodyPr wrap="square" anchor="ctr">
            <a:noAutofit/>
          </a:bodyPr>
          <a:lstStyle/>
          <a:p>
            <a:r>
              <a:rPr lang="en-IN" sz="3600" dirty="0">
                <a:latin typeface="+mj-lt"/>
              </a:rPr>
              <a:t>SQL Statement Categories</a:t>
            </a:r>
            <a:endParaRPr lang="en-US" sz="3600" dirty="0">
              <a:latin typeface="+mj-lt"/>
            </a:endParaRPr>
          </a:p>
        </p:txBody>
      </p:sp>
      <p:sp>
        <p:nvSpPr>
          <p:cNvPr id="3" name="Content Placeholder 2"/>
          <p:cNvSpPr>
            <a:spLocks noGrp="1"/>
          </p:cNvSpPr>
          <p:nvPr>
            <p:ph idx="1"/>
          </p:nvPr>
        </p:nvSpPr>
        <p:spPr>
          <a:xfrm>
            <a:off x="457200" y="695324"/>
            <a:ext cx="8153400" cy="885825"/>
          </a:xfrm>
        </p:spPr>
        <p:txBody>
          <a:bodyPr wrap="square" anchor="ctr">
            <a:noAutofit/>
          </a:bodyPr>
          <a:lstStyle/>
          <a:p>
            <a:pPr marL="0" lvl="0" indent="0">
              <a:spcBef>
                <a:spcPts val="0"/>
              </a:spcBef>
              <a:buClr>
                <a:schemeClr val="lt1"/>
              </a:buClr>
              <a:buSzPct val="25000"/>
              <a:buNone/>
              <a:tabLst>
                <a:tab pos="628650" algn="l"/>
              </a:tabLst>
            </a:pPr>
            <a:r>
              <a:rPr lang="en-US" sz="2800" b="1" dirty="0">
                <a:solidFill>
                  <a:srgbClr val="007FA3"/>
                </a:solidFill>
              </a:rPr>
              <a:t>Learn basic SQL statements for creating database structures</a:t>
            </a:r>
            <a:endParaRPr lang="en-IN" sz="2800" b="1" dirty="0">
              <a:solidFill>
                <a:srgbClr val="007FA3"/>
              </a:solidFill>
            </a:endParaRPr>
          </a:p>
        </p:txBody>
      </p:sp>
      <p:sp>
        <p:nvSpPr>
          <p:cNvPr id="4" name="Content Placeholder 3"/>
          <p:cNvSpPr>
            <a:spLocks noGrp="1"/>
          </p:cNvSpPr>
          <p:nvPr>
            <p:ph idx="13"/>
          </p:nvPr>
        </p:nvSpPr>
        <p:spPr>
          <a:xfrm>
            <a:off x="457200" y="1724025"/>
            <a:ext cx="8153400" cy="4552950"/>
          </a:xfrm>
        </p:spPr>
        <p:txBody>
          <a:bodyPr>
            <a:noAutofit/>
          </a:bodyPr>
          <a:lstStyle/>
          <a:p>
            <a:r>
              <a:rPr lang="en-IN" sz="2000" dirty="0"/>
              <a:t>SQL statement categories are as follows:</a:t>
            </a:r>
          </a:p>
          <a:p>
            <a:pPr marL="829818" lvl="1" indent="-342900"/>
            <a:r>
              <a:rPr lang="en-IN" sz="2000" dirty="0"/>
              <a:t>Data definition language (DDL)</a:t>
            </a:r>
          </a:p>
          <a:p>
            <a:pPr marL="1287018" lvl="2" indent="-342900"/>
            <a:r>
              <a:rPr lang="en-IN" sz="2000" dirty="0"/>
              <a:t>Statements used to create database structures</a:t>
            </a:r>
          </a:p>
          <a:p>
            <a:pPr marL="829818" lvl="1" indent="-342900"/>
            <a:r>
              <a:rPr lang="en-IN" sz="2000" dirty="0"/>
              <a:t>Data manipulation language (DML)</a:t>
            </a:r>
          </a:p>
          <a:p>
            <a:pPr marL="1287018" lvl="2" indent="-342900"/>
            <a:r>
              <a:rPr lang="en-IN" sz="2000" dirty="0"/>
              <a:t>Statements used to query, insert, modify and delete data</a:t>
            </a:r>
          </a:p>
          <a:p>
            <a:pPr marL="829818" lvl="1" indent="-342900"/>
            <a:r>
              <a:rPr lang="en-IN" sz="2000" dirty="0"/>
              <a:t>SQL/Persistent stored modules (SQL/PSM)</a:t>
            </a:r>
          </a:p>
          <a:p>
            <a:pPr marL="1287018" lvl="2" indent="-342900"/>
            <a:r>
              <a:rPr lang="en-IN" sz="2000" dirty="0"/>
              <a:t>Statements to extend SQL by adding procedural programming capabilities</a:t>
            </a:r>
          </a:p>
          <a:p>
            <a:pPr marL="829818" lvl="1" indent="-342900"/>
            <a:r>
              <a:rPr lang="en-IN" sz="2000" dirty="0"/>
              <a:t>Transaction control language (TCL)</a:t>
            </a:r>
          </a:p>
          <a:p>
            <a:pPr marL="1287018" lvl="2" indent="-342900"/>
            <a:r>
              <a:rPr lang="en-IN" sz="2000" dirty="0"/>
              <a:t>Statements used to mark transaction boundaries </a:t>
            </a:r>
          </a:p>
          <a:p>
            <a:pPr marL="829818" lvl="1" indent="-342900"/>
            <a:r>
              <a:rPr lang="en-IN" sz="2000" dirty="0"/>
              <a:t>Data control language (DCL)</a:t>
            </a:r>
          </a:p>
          <a:p>
            <a:pPr marL="1287018" lvl="2" indent="-342900"/>
            <a:r>
              <a:rPr lang="en-IN" sz="2000" dirty="0"/>
              <a:t>Statements used to grant and revoke database permissions</a:t>
            </a:r>
            <a:endParaRPr lang="en-IN" sz="2000" dirty="0" smtClean="0"/>
          </a:p>
        </p:txBody>
      </p:sp>
    </p:spTree>
    <p:extLst>
      <p:ext uri="{BB962C8B-B14F-4D97-AF65-F5344CB8AC3E}">
        <p14:creationId xmlns:p14="http://schemas.microsoft.com/office/powerpoint/2010/main" val="34924269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50"/>
            <a:ext cx="8153400" cy="1143000"/>
          </a:xfrm>
        </p:spPr>
        <p:txBody>
          <a:bodyPr wrap="square" anchor="ctr">
            <a:noAutofit/>
          </a:bodyPr>
          <a:lstStyle/>
          <a:p>
            <a:r>
              <a:rPr lang="en-US" sz="3600" dirty="0">
                <a:latin typeface="+mj-lt"/>
              </a:rPr>
              <a:t>Reading Specified Rows from a Single Table</a:t>
            </a:r>
          </a:p>
        </p:txBody>
      </p:sp>
      <p:sp>
        <p:nvSpPr>
          <p:cNvPr id="3" name="Content Placeholder 2"/>
          <p:cNvSpPr>
            <a:spLocks noGrp="1"/>
          </p:cNvSpPr>
          <p:nvPr>
            <p:ph idx="1"/>
          </p:nvPr>
        </p:nvSpPr>
        <p:spPr>
          <a:xfrm>
            <a:off x="457200" y="1276350"/>
            <a:ext cx="8153400" cy="914400"/>
          </a:xfrm>
        </p:spPr>
        <p:txBody>
          <a:bodyPr wrap="square" anchor="ctr">
            <a:noAutofit/>
          </a:bodyPr>
          <a:lstStyle/>
          <a:p>
            <a:pPr marL="0" lvl="0" indent="0">
              <a:spcBef>
                <a:spcPts val="0"/>
              </a:spcBef>
              <a:buClr>
                <a:schemeClr val="lt1"/>
              </a:buClr>
              <a:buSzPct val="25000"/>
              <a:buNone/>
              <a:tabLst>
                <a:tab pos="628650" algn="l"/>
              </a:tabLst>
            </a:pPr>
            <a:r>
              <a:rPr lang="en-US" sz="2800" b="1" dirty="0">
                <a:solidFill>
                  <a:srgbClr val="007FA3"/>
                </a:solidFill>
              </a:rPr>
              <a:t>Learn basic SQL SELECT statements and options for processing a single table</a:t>
            </a:r>
            <a:endParaRPr lang="en-IN" sz="2800" b="1" dirty="0">
              <a:solidFill>
                <a:srgbClr val="007FA3"/>
              </a:solidFill>
            </a:endParaRPr>
          </a:p>
        </p:txBody>
      </p:sp>
      <p:pic>
        <p:nvPicPr>
          <p:cNvPr id="26626" name="Picture 2" descr="The following text is given in the image:&#10;Line 1: Forward slash asterisk space asterisk asterisk asterisk SQL hyphen Query hyphen CH03 hyphen 05 asterisk asterisk asterisk space asterisk forward slash&#10;Line 2: SELECT Department &#10;Line 3: FROM PROJECT semicolon&#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0" y="2276475"/>
            <a:ext cx="3514725" cy="847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7" name="Picture 3" descr="The image shows a table for reading specific rows from a single table.&#10;The table has a single column. The following information is given in the table:&#10;1. Department&#10;a. Accounting&#10;b. Finance&#10;c. Finance&#10;d. Production&#10;e. Production&#10;f. Sales and Marketing&#10;g. Sales and Marketing&#10;"/>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5339"/>
          <a:stretch/>
        </p:blipFill>
        <p:spPr bwMode="auto">
          <a:xfrm>
            <a:off x="3260946" y="3200400"/>
            <a:ext cx="2615935" cy="2637703"/>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3"/>
          </p:nvPr>
        </p:nvSpPr>
        <p:spPr>
          <a:xfrm>
            <a:off x="447675" y="5916454"/>
            <a:ext cx="8153400" cy="360521"/>
          </a:xfrm>
        </p:spPr>
        <p:txBody>
          <a:bodyPr wrap="square">
            <a:noAutofit/>
          </a:bodyPr>
          <a:lstStyle/>
          <a:p>
            <a:pPr marL="0" indent="0">
              <a:buNone/>
            </a:pPr>
            <a:r>
              <a:rPr lang="en-US" sz="1800" dirty="0"/>
              <a:t>MySQL Community Server 8.0, MySQL Workbench, Oracle Corporation</a:t>
            </a:r>
          </a:p>
        </p:txBody>
      </p:sp>
    </p:spTree>
    <p:extLst>
      <p:ext uri="{BB962C8B-B14F-4D97-AF65-F5344CB8AC3E}">
        <p14:creationId xmlns:p14="http://schemas.microsoft.com/office/powerpoint/2010/main" val="19548769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50"/>
            <a:ext cx="8153400" cy="1143000"/>
          </a:xfrm>
        </p:spPr>
        <p:txBody>
          <a:bodyPr wrap="square" anchor="ctr">
            <a:noAutofit/>
          </a:bodyPr>
          <a:lstStyle/>
          <a:p>
            <a:r>
              <a:rPr lang="en-US" sz="3600" dirty="0">
                <a:latin typeface="+mj-lt"/>
              </a:rPr>
              <a:t>Single Table </a:t>
            </a:r>
            <a:r>
              <a:rPr lang="en-US" sz="3600" dirty="0" smtClean="0">
                <a:latin typeface="+mj-lt"/>
              </a:rPr>
              <a:t>Queries The </a:t>
            </a:r>
            <a:r>
              <a:rPr lang="en-US" sz="3600" dirty="0">
                <a:latin typeface="+mj-lt"/>
              </a:rPr>
              <a:t>DISTINCT Keyword</a:t>
            </a:r>
          </a:p>
        </p:txBody>
      </p:sp>
      <p:sp>
        <p:nvSpPr>
          <p:cNvPr id="3" name="Content Placeholder 2"/>
          <p:cNvSpPr>
            <a:spLocks noGrp="1"/>
          </p:cNvSpPr>
          <p:nvPr>
            <p:ph idx="1"/>
          </p:nvPr>
        </p:nvSpPr>
        <p:spPr>
          <a:xfrm>
            <a:off x="457200" y="1319451"/>
            <a:ext cx="8153400" cy="861774"/>
          </a:xfrm>
        </p:spPr>
        <p:txBody>
          <a:bodyPr wrap="square" anchor="ctr">
            <a:noAutofit/>
          </a:bodyPr>
          <a:lstStyle/>
          <a:p>
            <a:pPr marL="0" lvl="0" indent="0">
              <a:spcBef>
                <a:spcPts val="0"/>
              </a:spcBef>
              <a:buClr>
                <a:schemeClr val="lt1"/>
              </a:buClr>
              <a:buSzPct val="25000"/>
              <a:buNone/>
              <a:tabLst>
                <a:tab pos="628650" algn="l"/>
              </a:tabLst>
            </a:pPr>
            <a:r>
              <a:rPr lang="en-US" sz="2800" b="1" dirty="0">
                <a:solidFill>
                  <a:srgbClr val="007FA3"/>
                </a:solidFill>
              </a:rPr>
              <a:t>Learn basic SQL SELECT statements and options for processing a single table</a:t>
            </a:r>
            <a:endParaRPr lang="en-IN" sz="2800" b="1" dirty="0">
              <a:solidFill>
                <a:srgbClr val="007FA3"/>
              </a:solidFill>
            </a:endParaRPr>
          </a:p>
        </p:txBody>
      </p:sp>
      <p:pic>
        <p:nvPicPr>
          <p:cNvPr id="27650" name="Picture 2" descr="The following text is given in the image:&#10;Line 1: Forward slash asterisk space asterisk asterisk asterisk SQL hyphen Query hyphen CH03 hyphen 07 asterisk asterisk asterisk space asterisk forward slash&#10;Line 2: SELECT asterisk&#10;Line 3: FROM PROJECT &#10;Line 4: WHERE Department equals open single quote Finance close single quote semicolon&#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0" y="2238375"/>
            <a:ext cx="3486150"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2" name="Picture 4" descr="The image shows a table for single table queries the distinct keyword:&#10;The table has a single column. The following information is given in the table:&#10;1. Department&#10;a. Accounting&#10;b. Finance&#10;c. Production&#10;d. Sales and Marketing&#10;"/>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8322"/>
          <a:stretch/>
        </p:blipFill>
        <p:spPr bwMode="auto">
          <a:xfrm>
            <a:off x="2556918" y="3262559"/>
            <a:ext cx="4023116" cy="257534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3"/>
          </p:nvPr>
        </p:nvSpPr>
        <p:spPr>
          <a:xfrm>
            <a:off x="447675" y="6002179"/>
            <a:ext cx="8153400" cy="284321"/>
          </a:xfrm>
        </p:spPr>
        <p:txBody>
          <a:bodyPr wrap="square">
            <a:noAutofit/>
          </a:bodyPr>
          <a:lstStyle/>
          <a:p>
            <a:pPr marL="0" indent="0">
              <a:buNone/>
            </a:pPr>
            <a:r>
              <a:rPr lang="en-US" sz="1800" dirty="0"/>
              <a:t>MySQL Community Server 8.0, MySQL Workbench, Oracle Corporation</a:t>
            </a:r>
          </a:p>
        </p:txBody>
      </p:sp>
    </p:spTree>
    <p:extLst>
      <p:ext uri="{BB962C8B-B14F-4D97-AF65-F5344CB8AC3E}">
        <p14:creationId xmlns:p14="http://schemas.microsoft.com/office/powerpoint/2010/main" val="37466236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50"/>
            <a:ext cx="8153400" cy="1143000"/>
          </a:xfrm>
        </p:spPr>
        <p:txBody>
          <a:bodyPr wrap="square" anchor="ctr">
            <a:noAutofit/>
          </a:bodyPr>
          <a:lstStyle/>
          <a:p>
            <a:r>
              <a:rPr lang="en-US" sz="3600" dirty="0">
                <a:latin typeface="+mj-lt"/>
              </a:rPr>
              <a:t>Single Table </a:t>
            </a:r>
            <a:r>
              <a:rPr lang="en-US" sz="3600" dirty="0" smtClean="0">
                <a:latin typeface="+mj-lt"/>
              </a:rPr>
              <a:t>Queries The </a:t>
            </a:r>
            <a:r>
              <a:rPr lang="en-US" sz="3600" dirty="0">
                <a:latin typeface="+mj-lt"/>
              </a:rPr>
              <a:t>WHERE Clause</a:t>
            </a:r>
          </a:p>
        </p:txBody>
      </p:sp>
      <p:sp>
        <p:nvSpPr>
          <p:cNvPr id="3" name="Content Placeholder 2"/>
          <p:cNvSpPr>
            <a:spLocks noGrp="1"/>
          </p:cNvSpPr>
          <p:nvPr>
            <p:ph idx="1"/>
          </p:nvPr>
        </p:nvSpPr>
        <p:spPr>
          <a:xfrm>
            <a:off x="457200" y="1285874"/>
            <a:ext cx="8153400" cy="904875"/>
          </a:xfrm>
        </p:spPr>
        <p:txBody>
          <a:bodyPr wrap="square" anchor="ctr">
            <a:noAutofit/>
          </a:bodyPr>
          <a:lstStyle/>
          <a:p>
            <a:pPr marL="0" lvl="0" indent="0">
              <a:spcBef>
                <a:spcPts val="0"/>
              </a:spcBef>
              <a:buClr>
                <a:schemeClr val="lt1"/>
              </a:buClr>
              <a:buSzPct val="25000"/>
              <a:buNone/>
              <a:tabLst>
                <a:tab pos="628650" algn="l"/>
              </a:tabLst>
            </a:pPr>
            <a:r>
              <a:rPr lang="en-US" sz="2800" b="1" dirty="0">
                <a:solidFill>
                  <a:srgbClr val="007FA3"/>
                </a:solidFill>
              </a:rPr>
              <a:t>Learn basic SQL SELECT statements and options for processing a single table</a:t>
            </a:r>
            <a:endParaRPr lang="en-IN" sz="2800" b="1" dirty="0">
              <a:solidFill>
                <a:srgbClr val="007FA3"/>
              </a:solidFill>
            </a:endParaRPr>
          </a:p>
        </p:txBody>
      </p:sp>
      <p:pic>
        <p:nvPicPr>
          <p:cNvPr id="28674" name="Picture 2" descr="The following text is given in the image:&#10;Line 1: forward slash asterisk space asterisk asterisk asterisk SQL hyphen Query hyphen CH03 hyphen 07 asterisk asterisk asterisk space asterisk forward slash&#10;Line 2:  SELECT asterisk&#10;Line 3: FROM PROJECT&#10;Line 4: WHERE Department equals open single quote Finance close single quote semicolon&#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725" y="2266950"/>
            <a:ext cx="3838575" cy="118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75" name="Picture 3" descr="The image shows a table for single table queries the WHERE clause.&#10;The table is divided into the following columns; project id, project name, department, max hours, start date, and end date. The following information is given in the table:&#10;1. &#10;a. ProjectID: 1200&#10;b. ProjectName: 2019 Q3 Portfolio Analysis&#10;c. Department: Finance&#10;d. MaxHours: 120&#10;e. StartDate: 05-07-2019&#10;f. EndDate: 25-07-2019&#10;2. &#10;a. ProjectID: 1600&#10;b. ProjectName: 2019 Q4 Portfolio Analysis&#10;c. Department: Finance&#10;d. MaxHours: 140&#10;e. StartDate: 05-10-2019&#10;f. EndDate: null&#10;"/>
          <p:cNvPicPr>
            <a:picLocks noChangeAspect="1" noChangeArrowheads="1"/>
          </p:cNvPicPr>
          <p:nvPr/>
        </p:nvPicPr>
        <p:blipFill rotWithShape="1">
          <a:blip r:embed="rId4">
            <a:extLst>
              <a:ext uri="{28A0092B-C50C-407E-A947-70E740481C1C}">
                <a14:useLocalDpi xmlns:a14="http://schemas.microsoft.com/office/drawing/2010/main" val="0"/>
              </a:ext>
            </a:extLst>
          </a:blip>
          <a:srcRect b="25163"/>
          <a:stretch/>
        </p:blipFill>
        <p:spPr bwMode="auto">
          <a:xfrm>
            <a:off x="575245" y="3678195"/>
            <a:ext cx="7993510" cy="893805"/>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3"/>
          </p:nvPr>
        </p:nvSpPr>
        <p:spPr>
          <a:xfrm>
            <a:off x="447675" y="5916454"/>
            <a:ext cx="8153400" cy="360521"/>
          </a:xfrm>
        </p:spPr>
        <p:txBody>
          <a:bodyPr wrap="square">
            <a:noAutofit/>
          </a:bodyPr>
          <a:lstStyle/>
          <a:p>
            <a:pPr marL="0" indent="0">
              <a:buNone/>
            </a:pPr>
            <a:r>
              <a:rPr lang="en-US" sz="1800" dirty="0"/>
              <a:t>MySQL Community Server 8.0, MySQL Workbench, Oracle Corporation</a:t>
            </a:r>
          </a:p>
        </p:txBody>
      </p:sp>
    </p:spTree>
    <p:extLst>
      <p:ext uri="{BB962C8B-B14F-4D97-AF65-F5344CB8AC3E}">
        <p14:creationId xmlns:p14="http://schemas.microsoft.com/office/powerpoint/2010/main" val="29273134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9404"/>
            <a:ext cx="8229600" cy="1130529"/>
          </a:xfrm>
        </p:spPr>
        <p:txBody>
          <a:bodyPr wrap="square" anchor="ctr">
            <a:noAutofit/>
          </a:bodyPr>
          <a:lstStyle/>
          <a:p>
            <a:r>
              <a:rPr lang="en-US" sz="3600" dirty="0" smtClean="0">
                <a:latin typeface="+mj-lt"/>
              </a:rPr>
              <a:t>Figure 3.15 </a:t>
            </a:r>
            <a:r>
              <a:rPr lang="en-US" sz="3600" dirty="0">
                <a:latin typeface="+mj-lt"/>
              </a:rPr>
              <a:t>SQL </a:t>
            </a:r>
            <a:r>
              <a:rPr lang="en-US" sz="3600" dirty="0" smtClean="0">
                <a:latin typeface="+mj-lt"/>
              </a:rPr>
              <a:t>Comparison Operators</a:t>
            </a:r>
            <a:endParaRPr lang="en-US" sz="3600" dirty="0">
              <a:latin typeface="+mj-lt"/>
            </a:endParaRPr>
          </a:p>
        </p:txBody>
      </p:sp>
      <p:sp>
        <p:nvSpPr>
          <p:cNvPr id="4" name="Content Placeholder 3"/>
          <p:cNvSpPr>
            <a:spLocks noGrp="1"/>
          </p:cNvSpPr>
          <p:nvPr>
            <p:ph idx="1"/>
          </p:nvPr>
        </p:nvSpPr>
        <p:spPr>
          <a:xfrm>
            <a:off x="457200" y="1363850"/>
            <a:ext cx="8229600" cy="417728"/>
          </a:xfrm>
        </p:spPr>
        <p:txBody>
          <a:bodyPr/>
          <a:lstStyle/>
          <a:p>
            <a:pPr marL="0" indent="0">
              <a:buNone/>
            </a:pPr>
            <a:r>
              <a:rPr lang="en-IN" sz="2400" b="1" dirty="0"/>
              <a:t>SQL Comparison Operators</a:t>
            </a:r>
            <a:endParaRPr lang="en-IN" sz="2400" dirty="0"/>
          </a:p>
        </p:txBody>
      </p:sp>
      <p:graphicFrame>
        <p:nvGraphicFramePr>
          <p:cNvPr id="3" name="Table 2"/>
          <p:cNvGraphicFramePr>
            <a:graphicFrameLocks noGrp="1"/>
          </p:cNvGraphicFramePr>
          <p:nvPr>
            <p:extLst>
              <p:ext uri="{D42A27DB-BD31-4B8C-83A1-F6EECF244321}">
                <p14:modId xmlns:p14="http://schemas.microsoft.com/office/powerpoint/2010/main" val="4049158130"/>
              </p:ext>
            </p:extLst>
          </p:nvPr>
        </p:nvGraphicFramePr>
        <p:xfrm>
          <a:off x="483576" y="1905000"/>
          <a:ext cx="8077200" cy="4402294"/>
        </p:xfrm>
        <a:graphic>
          <a:graphicData uri="http://schemas.openxmlformats.org/drawingml/2006/table">
            <a:tbl>
              <a:tblPr firstRow="1" firstCol="1" bandRow="1">
                <a:tableStyleId>{2D5ABB26-0587-4C30-8999-92F81FD0307C}</a:tableStyleId>
              </a:tblPr>
              <a:tblGrid>
                <a:gridCol w="2286000">
                  <a:extLst>
                    <a:ext uri="{9D8B030D-6E8A-4147-A177-3AD203B41FA5}">
                      <a16:colId xmlns:a16="http://schemas.microsoft.com/office/drawing/2014/main" val="20000"/>
                    </a:ext>
                  </a:extLst>
                </a:gridCol>
                <a:gridCol w="5791200">
                  <a:extLst>
                    <a:ext uri="{9D8B030D-6E8A-4147-A177-3AD203B41FA5}">
                      <a16:colId xmlns:a16="http://schemas.microsoft.com/office/drawing/2014/main" val="20001"/>
                    </a:ext>
                  </a:extLst>
                </a:gridCol>
              </a:tblGrid>
              <a:tr h="286523">
                <a:tc>
                  <a:txBody>
                    <a:bodyPr/>
                    <a:lstStyle/>
                    <a:p>
                      <a:pPr marL="0" marR="0">
                        <a:lnSpc>
                          <a:spcPct val="115000"/>
                        </a:lnSpc>
                        <a:spcBef>
                          <a:spcPts val="0"/>
                        </a:spcBef>
                        <a:spcAft>
                          <a:spcPts val="0"/>
                        </a:spcAft>
                      </a:pPr>
                      <a:r>
                        <a:rPr lang="en-US" sz="1600" b="1" dirty="0">
                          <a:solidFill>
                            <a:schemeClr val="bg1"/>
                          </a:solidFill>
                          <a:effectLst/>
                        </a:rPr>
                        <a:t>Operator</a:t>
                      </a:r>
                      <a:endParaRPr lang="en-US" sz="2000" b="1" dirty="0">
                        <a:solidFill>
                          <a:schemeClr val="bg1"/>
                        </a:solidFill>
                        <a:effectLst/>
                        <a:latin typeface="Calibri"/>
                        <a:ea typeface="Calibri"/>
                        <a:cs typeface="Times New Roman"/>
                      </a:endParaRPr>
                    </a:p>
                  </a:txBody>
                  <a:tcPr marL="68580" marR="68580" marT="0" marB="0">
                    <a:solidFill>
                      <a:srgbClr val="007FA3"/>
                    </a:solidFill>
                  </a:tcPr>
                </a:tc>
                <a:tc>
                  <a:txBody>
                    <a:bodyPr/>
                    <a:lstStyle/>
                    <a:p>
                      <a:pPr marL="0" marR="0">
                        <a:lnSpc>
                          <a:spcPct val="115000"/>
                        </a:lnSpc>
                        <a:spcBef>
                          <a:spcPts val="0"/>
                        </a:spcBef>
                        <a:spcAft>
                          <a:spcPts val="0"/>
                        </a:spcAft>
                      </a:pPr>
                      <a:r>
                        <a:rPr lang="en-US" sz="1600" b="1" dirty="0">
                          <a:solidFill>
                            <a:schemeClr val="bg1"/>
                          </a:solidFill>
                          <a:effectLst/>
                        </a:rPr>
                        <a:t>Meaning</a:t>
                      </a:r>
                      <a:endParaRPr lang="en-US" sz="2000" b="1" dirty="0">
                        <a:solidFill>
                          <a:schemeClr val="bg1"/>
                        </a:solidFill>
                        <a:effectLst/>
                        <a:latin typeface="Calibri"/>
                        <a:ea typeface="Calibri"/>
                        <a:cs typeface="Times New Roman"/>
                      </a:endParaRPr>
                    </a:p>
                  </a:txBody>
                  <a:tcPr marL="68580" marR="68580" marT="0" marB="0">
                    <a:solidFill>
                      <a:srgbClr val="007FA3"/>
                    </a:solidFill>
                  </a:tcPr>
                </a:tc>
                <a:extLst>
                  <a:ext uri="{0D108BD9-81ED-4DB2-BD59-A6C34878D82A}">
                    <a16:rowId xmlns:a16="http://schemas.microsoft.com/office/drawing/2014/main" val="10000"/>
                  </a:ext>
                </a:extLst>
              </a:tr>
              <a:tr h="286523">
                <a:tc>
                  <a:txBody>
                    <a:bodyPr/>
                    <a:lstStyle/>
                    <a:p>
                      <a:pPr marL="0" marR="0">
                        <a:lnSpc>
                          <a:spcPct val="115000"/>
                        </a:lnSpc>
                        <a:spcBef>
                          <a:spcPts val="440"/>
                        </a:spcBef>
                        <a:spcAft>
                          <a:spcPts val="0"/>
                        </a:spcAft>
                      </a:pPr>
                      <a:r>
                        <a:rPr lang="en-US" sz="1600" dirty="0">
                          <a:effectLst/>
                        </a:rPr>
                        <a:t>=</a:t>
                      </a:r>
                      <a:endParaRPr lang="en-US" sz="2000" dirty="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440"/>
                        </a:spcBef>
                        <a:spcAft>
                          <a:spcPts val="0"/>
                        </a:spcAft>
                      </a:pPr>
                      <a:r>
                        <a:rPr lang="en-US" sz="1600">
                          <a:effectLst/>
                        </a:rPr>
                        <a:t>Is</a:t>
                      </a:r>
                      <a:r>
                        <a:rPr lang="en-US" sz="1600" spc="15">
                          <a:effectLst/>
                        </a:rPr>
                        <a:t> </a:t>
                      </a:r>
                      <a:r>
                        <a:rPr lang="en-US" sz="1600">
                          <a:effectLst/>
                        </a:rPr>
                        <a:t>equal</a:t>
                      </a:r>
                      <a:r>
                        <a:rPr lang="en-US" sz="1600" spc="45">
                          <a:effectLst/>
                        </a:rPr>
                        <a:t> </a:t>
                      </a:r>
                      <a:r>
                        <a:rPr lang="en-US" sz="1600">
                          <a:effectLst/>
                        </a:rPr>
                        <a:t>to</a:t>
                      </a:r>
                      <a:endParaRPr lang="en-US" sz="2000">
                        <a:effectLst/>
                        <a:latin typeface="Calibri"/>
                        <a:ea typeface="Calibri"/>
                        <a:cs typeface="Times New Roman"/>
                      </a:endParaRPr>
                    </a:p>
                  </a:txBody>
                  <a:tcPr marL="68580" marR="68580" marT="0" marB="0">
                    <a:solidFill>
                      <a:srgbClr val="D4EAE4"/>
                    </a:solidFill>
                  </a:tcPr>
                </a:tc>
                <a:extLst>
                  <a:ext uri="{0D108BD9-81ED-4DB2-BD59-A6C34878D82A}">
                    <a16:rowId xmlns:a16="http://schemas.microsoft.com/office/drawing/2014/main" val="10001"/>
                  </a:ext>
                </a:extLst>
              </a:tr>
              <a:tr h="286523">
                <a:tc>
                  <a:txBody>
                    <a:bodyPr/>
                    <a:lstStyle/>
                    <a:p>
                      <a:pPr marL="0" marR="0">
                        <a:lnSpc>
                          <a:spcPct val="115000"/>
                        </a:lnSpc>
                        <a:spcBef>
                          <a:spcPts val="415"/>
                        </a:spcBef>
                        <a:spcAft>
                          <a:spcPts val="0"/>
                        </a:spcAft>
                      </a:pPr>
                      <a:r>
                        <a:rPr lang="en-US" sz="1600">
                          <a:effectLst/>
                        </a:rPr>
                        <a:t>&lt;&gt; </a:t>
                      </a:r>
                      <a:endParaRPr lang="en-US" sz="200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415"/>
                        </a:spcBef>
                        <a:spcAft>
                          <a:spcPts val="0"/>
                        </a:spcAft>
                      </a:pPr>
                      <a:r>
                        <a:rPr lang="en-US" sz="1600">
                          <a:effectLst/>
                        </a:rPr>
                        <a:t>Is</a:t>
                      </a:r>
                      <a:r>
                        <a:rPr lang="en-US" sz="1600" spc="15">
                          <a:effectLst/>
                        </a:rPr>
                        <a:t> </a:t>
                      </a:r>
                      <a:r>
                        <a:rPr lang="en-US" sz="1600">
                          <a:effectLst/>
                        </a:rPr>
                        <a:t>NOT</a:t>
                      </a:r>
                      <a:r>
                        <a:rPr lang="en-US" sz="1600" spc="185">
                          <a:effectLst/>
                        </a:rPr>
                        <a:t> </a:t>
                      </a:r>
                      <a:r>
                        <a:rPr lang="en-US" sz="1600">
                          <a:effectLst/>
                        </a:rPr>
                        <a:t>Equal</a:t>
                      </a:r>
                      <a:r>
                        <a:rPr lang="en-US" sz="1600" spc="95">
                          <a:effectLst/>
                        </a:rPr>
                        <a:t> </a:t>
                      </a:r>
                      <a:r>
                        <a:rPr lang="en-US" sz="1600">
                          <a:effectLst/>
                        </a:rPr>
                        <a:t>to</a:t>
                      </a:r>
                      <a:endParaRPr lang="en-US" sz="2000">
                        <a:effectLst/>
                        <a:latin typeface="Calibri"/>
                        <a:ea typeface="Calibri"/>
                        <a:cs typeface="Times New Roman"/>
                      </a:endParaRPr>
                    </a:p>
                  </a:txBody>
                  <a:tcPr marL="68580" marR="68580" marT="0" marB="0">
                    <a:solidFill>
                      <a:srgbClr val="D4EAE4"/>
                    </a:solidFill>
                  </a:tcPr>
                </a:tc>
                <a:extLst>
                  <a:ext uri="{0D108BD9-81ED-4DB2-BD59-A6C34878D82A}">
                    <a16:rowId xmlns:a16="http://schemas.microsoft.com/office/drawing/2014/main" val="10002"/>
                  </a:ext>
                </a:extLst>
              </a:tr>
              <a:tr h="286523">
                <a:tc>
                  <a:txBody>
                    <a:bodyPr/>
                    <a:lstStyle/>
                    <a:p>
                      <a:pPr marL="0" marR="0">
                        <a:lnSpc>
                          <a:spcPct val="115000"/>
                        </a:lnSpc>
                        <a:spcBef>
                          <a:spcPts val="415"/>
                        </a:spcBef>
                        <a:spcAft>
                          <a:spcPts val="0"/>
                        </a:spcAft>
                      </a:pPr>
                      <a:r>
                        <a:rPr lang="en-US" sz="1600">
                          <a:effectLst/>
                        </a:rPr>
                        <a:t>&lt; </a:t>
                      </a:r>
                      <a:endParaRPr lang="en-US" sz="200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415"/>
                        </a:spcBef>
                        <a:spcAft>
                          <a:spcPts val="0"/>
                        </a:spcAft>
                      </a:pPr>
                      <a:r>
                        <a:rPr lang="en-US" sz="1600">
                          <a:effectLst/>
                        </a:rPr>
                        <a:t>Is</a:t>
                      </a:r>
                      <a:r>
                        <a:rPr lang="en-US" sz="1600" spc="15">
                          <a:effectLst/>
                        </a:rPr>
                        <a:t> </a:t>
                      </a:r>
                      <a:r>
                        <a:rPr lang="en-US" sz="1600">
                          <a:effectLst/>
                        </a:rPr>
                        <a:t>less</a:t>
                      </a:r>
                      <a:r>
                        <a:rPr lang="en-US" sz="1600" spc="-60">
                          <a:effectLst/>
                        </a:rPr>
                        <a:t> </a:t>
                      </a:r>
                      <a:r>
                        <a:rPr lang="en-US" sz="1600">
                          <a:effectLst/>
                        </a:rPr>
                        <a:t>than</a:t>
                      </a:r>
                      <a:endParaRPr lang="en-US" sz="2000">
                        <a:effectLst/>
                        <a:latin typeface="Calibri"/>
                        <a:ea typeface="Calibri"/>
                        <a:cs typeface="Times New Roman"/>
                      </a:endParaRPr>
                    </a:p>
                  </a:txBody>
                  <a:tcPr marL="68580" marR="68580" marT="0" marB="0">
                    <a:solidFill>
                      <a:srgbClr val="D4EAE4"/>
                    </a:solidFill>
                  </a:tcPr>
                </a:tc>
                <a:extLst>
                  <a:ext uri="{0D108BD9-81ED-4DB2-BD59-A6C34878D82A}">
                    <a16:rowId xmlns:a16="http://schemas.microsoft.com/office/drawing/2014/main" val="10003"/>
                  </a:ext>
                </a:extLst>
              </a:tr>
              <a:tr h="286523">
                <a:tc>
                  <a:txBody>
                    <a:bodyPr/>
                    <a:lstStyle/>
                    <a:p>
                      <a:pPr marL="0" marR="0">
                        <a:lnSpc>
                          <a:spcPct val="115000"/>
                        </a:lnSpc>
                        <a:spcBef>
                          <a:spcPts val="415"/>
                        </a:spcBef>
                        <a:spcAft>
                          <a:spcPts val="0"/>
                        </a:spcAft>
                      </a:pPr>
                      <a:r>
                        <a:rPr lang="en-US" sz="1600">
                          <a:effectLst/>
                        </a:rPr>
                        <a:t>&gt; </a:t>
                      </a:r>
                      <a:endParaRPr lang="en-US" sz="200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415"/>
                        </a:spcBef>
                        <a:spcAft>
                          <a:spcPts val="0"/>
                        </a:spcAft>
                      </a:pPr>
                      <a:r>
                        <a:rPr lang="en-US" sz="1600">
                          <a:effectLst/>
                        </a:rPr>
                        <a:t>Is</a:t>
                      </a:r>
                      <a:r>
                        <a:rPr lang="en-US" sz="1600" spc="15">
                          <a:effectLst/>
                        </a:rPr>
                        <a:t> </a:t>
                      </a:r>
                      <a:r>
                        <a:rPr lang="en-US" sz="1600">
                          <a:effectLst/>
                        </a:rPr>
                        <a:t>greater</a:t>
                      </a:r>
                      <a:r>
                        <a:rPr lang="en-US" sz="1600" spc="85">
                          <a:effectLst/>
                        </a:rPr>
                        <a:t> </a:t>
                      </a:r>
                      <a:r>
                        <a:rPr lang="en-US" sz="1600">
                          <a:effectLst/>
                        </a:rPr>
                        <a:t>than</a:t>
                      </a:r>
                      <a:endParaRPr lang="en-US" sz="2000">
                        <a:effectLst/>
                        <a:latin typeface="Calibri"/>
                        <a:ea typeface="Calibri"/>
                        <a:cs typeface="Times New Roman"/>
                      </a:endParaRPr>
                    </a:p>
                  </a:txBody>
                  <a:tcPr marL="68580" marR="68580" marT="0" marB="0">
                    <a:solidFill>
                      <a:srgbClr val="D4EAE4"/>
                    </a:solidFill>
                  </a:tcPr>
                </a:tc>
                <a:extLst>
                  <a:ext uri="{0D108BD9-81ED-4DB2-BD59-A6C34878D82A}">
                    <a16:rowId xmlns:a16="http://schemas.microsoft.com/office/drawing/2014/main" val="10004"/>
                  </a:ext>
                </a:extLst>
              </a:tr>
              <a:tr h="286523">
                <a:tc>
                  <a:txBody>
                    <a:bodyPr/>
                    <a:lstStyle/>
                    <a:p>
                      <a:pPr marL="0" marR="0">
                        <a:lnSpc>
                          <a:spcPct val="115000"/>
                        </a:lnSpc>
                        <a:spcBef>
                          <a:spcPts val="415"/>
                        </a:spcBef>
                        <a:spcAft>
                          <a:spcPts val="0"/>
                        </a:spcAft>
                      </a:pPr>
                      <a:r>
                        <a:rPr lang="en-US" sz="1600">
                          <a:effectLst/>
                        </a:rPr>
                        <a:t>&lt;=</a:t>
                      </a:r>
                      <a:endParaRPr lang="en-US" sz="200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415"/>
                        </a:spcBef>
                        <a:spcAft>
                          <a:spcPts val="0"/>
                        </a:spcAft>
                      </a:pPr>
                      <a:r>
                        <a:rPr lang="en-US" sz="1600" dirty="0">
                          <a:effectLst/>
                        </a:rPr>
                        <a:t>Is</a:t>
                      </a:r>
                      <a:r>
                        <a:rPr lang="en-US" sz="1600" spc="15" dirty="0">
                          <a:effectLst/>
                        </a:rPr>
                        <a:t> </a:t>
                      </a:r>
                      <a:r>
                        <a:rPr lang="en-US" sz="1600" dirty="0">
                          <a:effectLst/>
                        </a:rPr>
                        <a:t>less</a:t>
                      </a:r>
                      <a:r>
                        <a:rPr lang="en-US" sz="1600" spc="-60" dirty="0">
                          <a:effectLst/>
                        </a:rPr>
                        <a:t> </a:t>
                      </a:r>
                      <a:r>
                        <a:rPr lang="en-US" sz="1600" dirty="0">
                          <a:effectLst/>
                        </a:rPr>
                        <a:t>than</a:t>
                      </a:r>
                      <a:r>
                        <a:rPr lang="en-US" sz="1600" spc="105" dirty="0">
                          <a:effectLst/>
                        </a:rPr>
                        <a:t> </a:t>
                      </a:r>
                      <a:r>
                        <a:rPr lang="en-US" sz="1600" dirty="0">
                          <a:effectLst/>
                        </a:rPr>
                        <a:t>OR</a:t>
                      </a:r>
                      <a:r>
                        <a:rPr lang="en-US" sz="1600" spc="55" dirty="0">
                          <a:effectLst/>
                        </a:rPr>
                        <a:t> </a:t>
                      </a:r>
                      <a:r>
                        <a:rPr lang="en-US" sz="1600" dirty="0">
                          <a:effectLst/>
                        </a:rPr>
                        <a:t>equal</a:t>
                      </a:r>
                      <a:r>
                        <a:rPr lang="en-US" sz="1600" spc="45" dirty="0">
                          <a:effectLst/>
                        </a:rPr>
                        <a:t> </a:t>
                      </a:r>
                      <a:r>
                        <a:rPr lang="en-US" sz="1600" dirty="0">
                          <a:effectLst/>
                        </a:rPr>
                        <a:t>to</a:t>
                      </a:r>
                      <a:endParaRPr lang="en-US" sz="2000" dirty="0">
                        <a:effectLst/>
                        <a:latin typeface="Calibri"/>
                        <a:ea typeface="Calibri"/>
                        <a:cs typeface="Times New Roman"/>
                      </a:endParaRPr>
                    </a:p>
                  </a:txBody>
                  <a:tcPr marL="68580" marR="68580" marT="0" marB="0">
                    <a:solidFill>
                      <a:srgbClr val="D4EAE4"/>
                    </a:solidFill>
                  </a:tcPr>
                </a:tc>
                <a:extLst>
                  <a:ext uri="{0D108BD9-81ED-4DB2-BD59-A6C34878D82A}">
                    <a16:rowId xmlns:a16="http://schemas.microsoft.com/office/drawing/2014/main" val="10005"/>
                  </a:ext>
                </a:extLst>
              </a:tr>
              <a:tr h="286523">
                <a:tc>
                  <a:txBody>
                    <a:bodyPr/>
                    <a:lstStyle/>
                    <a:p>
                      <a:pPr marL="0" marR="0">
                        <a:lnSpc>
                          <a:spcPct val="115000"/>
                        </a:lnSpc>
                        <a:spcBef>
                          <a:spcPts val="415"/>
                        </a:spcBef>
                        <a:spcAft>
                          <a:spcPts val="0"/>
                        </a:spcAft>
                      </a:pPr>
                      <a:r>
                        <a:rPr lang="en-US" sz="1600">
                          <a:effectLst/>
                        </a:rPr>
                        <a:t>&gt;=</a:t>
                      </a:r>
                      <a:endParaRPr lang="en-US" sz="200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415"/>
                        </a:spcBef>
                        <a:spcAft>
                          <a:spcPts val="0"/>
                        </a:spcAft>
                      </a:pPr>
                      <a:r>
                        <a:rPr lang="en-US" sz="1600" dirty="0">
                          <a:effectLst/>
                        </a:rPr>
                        <a:t>Is</a:t>
                      </a:r>
                      <a:r>
                        <a:rPr lang="en-US" sz="1600" spc="15" dirty="0">
                          <a:effectLst/>
                        </a:rPr>
                        <a:t> </a:t>
                      </a:r>
                      <a:r>
                        <a:rPr lang="en-US" sz="1600" dirty="0">
                          <a:effectLst/>
                        </a:rPr>
                        <a:t>greater</a:t>
                      </a:r>
                      <a:r>
                        <a:rPr lang="en-US" sz="1600" spc="85" dirty="0">
                          <a:effectLst/>
                        </a:rPr>
                        <a:t> </a:t>
                      </a:r>
                      <a:r>
                        <a:rPr lang="en-US" sz="1600" dirty="0">
                          <a:effectLst/>
                        </a:rPr>
                        <a:t>than</a:t>
                      </a:r>
                      <a:r>
                        <a:rPr lang="en-US" sz="1600" spc="105" dirty="0">
                          <a:effectLst/>
                        </a:rPr>
                        <a:t> </a:t>
                      </a:r>
                      <a:r>
                        <a:rPr lang="en-US" sz="1600" dirty="0">
                          <a:effectLst/>
                        </a:rPr>
                        <a:t>OR</a:t>
                      </a:r>
                      <a:r>
                        <a:rPr lang="en-US" sz="1600" spc="55" dirty="0">
                          <a:effectLst/>
                        </a:rPr>
                        <a:t> </a:t>
                      </a:r>
                      <a:r>
                        <a:rPr lang="en-US" sz="1600" dirty="0">
                          <a:effectLst/>
                        </a:rPr>
                        <a:t>equal</a:t>
                      </a:r>
                      <a:r>
                        <a:rPr lang="en-US" sz="1600" spc="45" dirty="0">
                          <a:effectLst/>
                        </a:rPr>
                        <a:t> </a:t>
                      </a:r>
                      <a:r>
                        <a:rPr lang="en-US" sz="1600" dirty="0">
                          <a:effectLst/>
                        </a:rPr>
                        <a:t>to</a:t>
                      </a:r>
                      <a:endParaRPr lang="en-US" sz="2000" dirty="0">
                        <a:effectLst/>
                        <a:latin typeface="Calibri"/>
                        <a:ea typeface="Calibri"/>
                        <a:cs typeface="Times New Roman"/>
                      </a:endParaRPr>
                    </a:p>
                  </a:txBody>
                  <a:tcPr marL="68580" marR="68580" marT="0" marB="0">
                    <a:solidFill>
                      <a:srgbClr val="D4EAE4"/>
                    </a:solidFill>
                  </a:tcPr>
                </a:tc>
                <a:extLst>
                  <a:ext uri="{0D108BD9-81ED-4DB2-BD59-A6C34878D82A}">
                    <a16:rowId xmlns:a16="http://schemas.microsoft.com/office/drawing/2014/main" val="10006"/>
                  </a:ext>
                </a:extLst>
              </a:tr>
              <a:tr h="286523">
                <a:tc>
                  <a:txBody>
                    <a:bodyPr/>
                    <a:lstStyle/>
                    <a:p>
                      <a:pPr marL="0" marR="0">
                        <a:lnSpc>
                          <a:spcPct val="115000"/>
                        </a:lnSpc>
                        <a:spcBef>
                          <a:spcPts val="415"/>
                        </a:spcBef>
                        <a:spcAft>
                          <a:spcPts val="0"/>
                        </a:spcAft>
                      </a:pPr>
                      <a:r>
                        <a:rPr lang="en-US" sz="1600">
                          <a:effectLst/>
                        </a:rPr>
                        <a:t>IN</a:t>
                      </a:r>
                      <a:endParaRPr lang="en-US" sz="200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415"/>
                        </a:spcBef>
                        <a:spcAft>
                          <a:spcPts val="0"/>
                        </a:spcAft>
                      </a:pPr>
                      <a:r>
                        <a:rPr lang="en-US" sz="1600">
                          <a:effectLst/>
                        </a:rPr>
                        <a:t>Is</a:t>
                      </a:r>
                      <a:r>
                        <a:rPr lang="en-US" sz="1600" spc="15">
                          <a:effectLst/>
                        </a:rPr>
                        <a:t> </a:t>
                      </a:r>
                      <a:r>
                        <a:rPr lang="en-US" sz="1600">
                          <a:effectLst/>
                        </a:rPr>
                        <a:t>equal</a:t>
                      </a:r>
                      <a:r>
                        <a:rPr lang="en-US" sz="1600" spc="45">
                          <a:effectLst/>
                        </a:rPr>
                        <a:t> </a:t>
                      </a:r>
                      <a:r>
                        <a:rPr lang="en-US" sz="1600">
                          <a:effectLst/>
                        </a:rPr>
                        <a:t>to</a:t>
                      </a:r>
                      <a:r>
                        <a:rPr lang="en-US" sz="1600" spc="55">
                          <a:effectLst/>
                        </a:rPr>
                        <a:t> </a:t>
                      </a:r>
                      <a:r>
                        <a:rPr lang="en-US" sz="1600">
                          <a:effectLst/>
                        </a:rPr>
                        <a:t>one</a:t>
                      </a:r>
                      <a:r>
                        <a:rPr lang="en-US" sz="1600" spc="45">
                          <a:effectLst/>
                        </a:rPr>
                        <a:t> </a:t>
                      </a:r>
                      <a:r>
                        <a:rPr lang="en-US" sz="1600">
                          <a:effectLst/>
                        </a:rPr>
                        <a:t>of a set</a:t>
                      </a:r>
                      <a:r>
                        <a:rPr lang="en-US" sz="1600" spc="10">
                          <a:effectLst/>
                        </a:rPr>
                        <a:t> </a:t>
                      </a:r>
                      <a:r>
                        <a:rPr lang="en-US" sz="1600">
                          <a:effectLst/>
                        </a:rPr>
                        <a:t>of values</a:t>
                      </a:r>
                      <a:endParaRPr lang="en-US" sz="2000">
                        <a:effectLst/>
                        <a:latin typeface="Calibri"/>
                        <a:ea typeface="Calibri"/>
                        <a:cs typeface="Times New Roman"/>
                      </a:endParaRPr>
                    </a:p>
                  </a:txBody>
                  <a:tcPr marL="68580" marR="68580" marT="0" marB="0">
                    <a:solidFill>
                      <a:srgbClr val="D4EAE4"/>
                    </a:solidFill>
                  </a:tcPr>
                </a:tc>
                <a:extLst>
                  <a:ext uri="{0D108BD9-81ED-4DB2-BD59-A6C34878D82A}">
                    <a16:rowId xmlns:a16="http://schemas.microsoft.com/office/drawing/2014/main" val="10007"/>
                  </a:ext>
                </a:extLst>
              </a:tr>
              <a:tr h="313038">
                <a:tc>
                  <a:txBody>
                    <a:bodyPr/>
                    <a:lstStyle/>
                    <a:p>
                      <a:pPr marL="0" marR="0">
                        <a:lnSpc>
                          <a:spcPct val="115000"/>
                        </a:lnSpc>
                        <a:spcBef>
                          <a:spcPts val="415"/>
                        </a:spcBef>
                        <a:spcAft>
                          <a:spcPts val="0"/>
                        </a:spcAft>
                      </a:pPr>
                      <a:r>
                        <a:rPr lang="en-US" sz="1600">
                          <a:effectLst/>
                        </a:rPr>
                        <a:t>NOT</a:t>
                      </a:r>
                      <a:r>
                        <a:rPr lang="en-US" sz="1600" spc="185">
                          <a:effectLst/>
                        </a:rPr>
                        <a:t> </a:t>
                      </a:r>
                      <a:r>
                        <a:rPr lang="en-US" sz="1600">
                          <a:effectLst/>
                        </a:rPr>
                        <a:t>IN</a:t>
                      </a:r>
                      <a:endParaRPr lang="en-US" sz="200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415"/>
                        </a:spcBef>
                        <a:spcAft>
                          <a:spcPts val="0"/>
                        </a:spcAft>
                      </a:pPr>
                      <a:r>
                        <a:rPr lang="en-US" sz="1600" dirty="0">
                          <a:effectLst/>
                        </a:rPr>
                        <a:t>Is</a:t>
                      </a:r>
                      <a:r>
                        <a:rPr lang="en-US" sz="1600" spc="15" dirty="0">
                          <a:effectLst/>
                        </a:rPr>
                        <a:t> </a:t>
                      </a:r>
                      <a:r>
                        <a:rPr lang="en-US" sz="1600" dirty="0">
                          <a:effectLst/>
                        </a:rPr>
                        <a:t>NOT</a:t>
                      </a:r>
                      <a:r>
                        <a:rPr lang="en-US" sz="1600" spc="185" dirty="0">
                          <a:effectLst/>
                        </a:rPr>
                        <a:t> </a:t>
                      </a:r>
                      <a:r>
                        <a:rPr lang="en-US" sz="1600" dirty="0">
                          <a:effectLst/>
                        </a:rPr>
                        <a:t>equal</a:t>
                      </a:r>
                      <a:r>
                        <a:rPr lang="en-US" sz="1600" spc="45" dirty="0">
                          <a:effectLst/>
                        </a:rPr>
                        <a:t> </a:t>
                      </a:r>
                      <a:r>
                        <a:rPr lang="en-US" sz="1600" dirty="0">
                          <a:effectLst/>
                        </a:rPr>
                        <a:t>to</a:t>
                      </a:r>
                      <a:r>
                        <a:rPr lang="en-US" sz="1600" spc="55" dirty="0">
                          <a:effectLst/>
                        </a:rPr>
                        <a:t> </a:t>
                      </a:r>
                      <a:r>
                        <a:rPr lang="en-US" sz="1600" dirty="0">
                          <a:effectLst/>
                        </a:rPr>
                        <a:t>any</a:t>
                      </a:r>
                      <a:r>
                        <a:rPr lang="en-US" sz="1600" spc="-30" dirty="0">
                          <a:effectLst/>
                        </a:rPr>
                        <a:t> </a:t>
                      </a:r>
                      <a:r>
                        <a:rPr lang="en-US" sz="1600" dirty="0">
                          <a:effectLst/>
                        </a:rPr>
                        <a:t>of a set</a:t>
                      </a:r>
                      <a:r>
                        <a:rPr lang="en-US" sz="1600" spc="10" dirty="0">
                          <a:effectLst/>
                        </a:rPr>
                        <a:t> </a:t>
                      </a:r>
                      <a:r>
                        <a:rPr lang="en-US" sz="1600" dirty="0">
                          <a:effectLst/>
                        </a:rPr>
                        <a:t>of values</a:t>
                      </a:r>
                      <a:endParaRPr lang="en-US" sz="2000" dirty="0">
                        <a:effectLst/>
                        <a:latin typeface="Calibri"/>
                        <a:ea typeface="Calibri"/>
                        <a:cs typeface="Times New Roman"/>
                      </a:endParaRPr>
                    </a:p>
                  </a:txBody>
                  <a:tcPr marL="68580" marR="68580" marT="0" marB="0">
                    <a:solidFill>
                      <a:srgbClr val="D4EAE4"/>
                    </a:solidFill>
                  </a:tcPr>
                </a:tc>
                <a:extLst>
                  <a:ext uri="{0D108BD9-81ED-4DB2-BD59-A6C34878D82A}">
                    <a16:rowId xmlns:a16="http://schemas.microsoft.com/office/drawing/2014/main" val="10008"/>
                  </a:ext>
                </a:extLst>
              </a:tr>
              <a:tr h="279370">
                <a:tc>
                  <a:txBody>
                    <a:bodyPr/>
                    <a:lstStyle/>
                    <a:p>
                      <a:pPr marL="0" marR="0">
                        <a:lnSpc>
                          <a:spcPct val="115000"/>
                        </a:lnSpc>
                        <a:spcBef>
                          <a:spcPts val="415"/>
                        </a:spcBef>
                        <a:spcAft>
                          <a:spcPts val="0"/>
                        </a:spcAft>
                      </a:pPr>
                      <a:r>
                        <a:rPr lang="en-US" sz="1600">
                          <a:effectLst/>
                        </a:rPr>
                        <a:t>BETWEEN</a:t>
                      </a:r>
                      <a:endParaRPr lang="en-US" sz="200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415"/>
                        </a:spcBef>
                        <a:spcAft>
                          <a:spcPts val="0"/>
                        </a:spcAft>
                      </a:pPr>
                      <a:r>
                        <a:rPr lang="en-US" sz="1600">
                          <a:effectLst/>
                        </a:rPr>
                        <a:t>Is</a:t>
                      </a:r>
                      <a:r>
                        <a:rPr lang="en-US" sz="1600" spc="15">
                          <a:effectLst/>
                        </a:rPr>
                        <a:t> </a:t>
                      </a:r>
                      <a:r>
                        <a:rPr lang="en-US" sz="1600">
                          <a:effectLst/>
                        </a:rPr>
                        <a:t>within</a:t>
                      </a:r>
                      <a:r>
                        <a:rPr lang="en-US" sz="1600" spc="50">
                          <a:effectLst/>
                        </a:rPr>
                        <a:t> </a:t>
                      </a:r>
                      <a:r>
                        <a:rPr lang="en-US" sz="1600">
                          <a:effectLst/>
                        </a:rPr>
                        <a:t>a range</a:t>
                      </a:r>
                      <a:r>
                        <a:rPr lang="en-US" sz="1600" spc="45">
                          <a:effectLst/>
                        </a:rPr>
                        <a:t> </a:t>
                      </a:r>
                      <a:r>
                        <a:rPr lang="en-US" sz="1600">
                          <a:effectLst/>
                        </a:rPr>
                        <a:t>of numbers</a:t>
                      </a:r>
                      <a:r>
                        <a:rPr lang="en-US" sz="1600" spc="140">
                          <a:effectLst/>
                        </a:rPr>
                        <a:t> </a:t>
                      </a:r>
                      <a:r>
                        <a:rPr lang="en-US" sz="1600">
                          <a:effectLst/>
                        </a:rPr>
                        <a:t>(includes</a:t>
                      </a:r>
                      <a:r>
                        <a:rPr lang="en-US" sz="1600" spc="75">
                          <a:effectLst/>
                        </a:rPr>
                        <a:t> </a:t>
                      </a:r>
                      <a:r>
                        <a:rPr lang="en-US" sz="1600">
                          <a:effectLst/>
                        </a:rPr>
                        <a:t>the</a:t>
                      </a:r>
                      <a:r>
                        <a:rPr lang="en-US" sz="1600" spc="75">
                          <a:effectLst/>
                        </a:rPr>
                        <a:t> </a:t>
                      </a:r>
                      <a:r>
                        <a:rPr lang="en-US" sz="1600">
                          <a:effectLst/>
                        </a:rPr>
                        <a:t>end</a:t>
                      </a:r>
                      <a:r>
                        <a:rPr lang="en-US" sz="1600" spc="85">
                          <a:effectLst/>
                        </a:rPr>
                        <a:t> </a:t>
                      </a:r>
                      <a:r>
                        <a:rPr lang="en-US" sz="1600">
                          <a:effectLst/>
                        </a:rPr>
                        <a:t>points)</a:t>
                      </a:r>
                      <a:endParaRPr lang="en-US" sz="2000">
                        <a:effectLst/>
                        <a:latin typeface="Calibri"/>
                        <a:ea typeface="Calibri"/>
                        <a:cs typeface="Times New Roman"/>
                      </a:endParaRPr>
                    </a:p>
                  </a:txBody>
                  <a:tcPr marL="68580" marR="68580" marT="0" marB="0">
                    <a:solidFill>
                      <a:srgbClr val="D4EAE4"/>
                    </a:solidFill>
                  </a:tcPr>
                </a:tc>
                <a:extLst>
                  <a:ext uri="{0D108BD9-81ED-4DB2-BD59-A6C34878D82A}">
                    <a16:rowId xmlns:a16="http://schemas.microsoft.com/office/drawing/2014/main" val="10009"/>
                  </a:ext>
                </a:extLst>
              </a:tr>
              <a:tr h="254030">
                <a:tc>
                  <a:txBody>
                    <a:bodyPr/>
                    <a:lstStyle/>
                    <a:p>
                      <a:pPr marL="0" marR="200025">
                        <a:lnSpc>
                          <a:spcPct val="136000"/>
                        </a:lnSpc>
                        <a:spcBef>
                          <a:spcPts val="415"/>
                        </a:spcBef>
                        <a:spcAft>
                          <a:spcPts val="0"/>
                        </a:spcAft>
                      </a:pPr>
                      <a:r>
                        <a:rPr lang="en-US" sz="1600">
                          <a:effectLst/>
                        </a:rPr>
                        <a:t>NOT</a:t>
                      </a:r>
                      <a:r>
                        <a:rPr lang="en-US" sz="1600" spc="185">
                          <a:effectLst/>
                        </a:rPr>
                        <a:t> </a:t>
                      </a:r>
                      <a:r>
                        <a:rPr lang="en-US" sz="1600">
                          <a:effectLst/>
                        </a:rPr>
                        <a:t>BETWEEN</a:t>
                      </a:r>
                      <a:endParaRPr lang="en-US" sz="2000">
                        <a:effectLst/>
                        <a:latin typeface="Calibri"/>
                        <a:ea typeface="Calibri"/>
                        <a:cs typeface="Times New Roman"/>
                      </a:endParaRPr>
                    </a:p>
                  </a:txBody>
                  <a:tcPr marL="68580" marR="68580" marT="0" marB="0">
                    <a:solidFill>
                      <a:srgbClr val="D4EAE4"/>
                    </a:solidFill>
                  </a:tcPr>
                </a:tc>
                <a:tc>
                  <a:txBody>
                    <a:bodyPr/>
                    <a:lstStyle/>
                    <a:p>
                      <a:pPr marL="0" marR="200025">
                        <a:lnSpc>
                          <a:spcPct val="136000"/>
                        </a:lnSpc>
                        <a:spcBef>
                          <a:spcPts val="415"/>
                        </a:spcBef>
                        <a:spcAft>
                          <a:spcPts val="0"/>
                        </a:spcAft>
                      </a:pPr>
                      <a:r>
                        <a:rPr lang="en-US" sz="1600">
                          <a:effectLst/>
                        </a:rPr>
                        <a:t>Is</a:t>
                      </a:r>
                      <a:r>
                        <a:rPr lang="en-US" sz="1600" spc="15">
                          <a:effectLst/>
                        </a:rPr>
                        <a:t> </a:t>
                      </a:r>
                      <a:r>
                        <a:rPr lang="en-US" sz="1600">
                          <a:effectLst/>
                        </a:rPr>
                        <a:t>NOT</a:t>
                      </a:r>
                      <a:r>
                        <a:rPr lang="en-US" sz="1600" spc="185">
                          <a:effectLst/>
                        </a:rPr>
                        <a:t> </a:t>
                      </a:r>
                      <a:r>
                        <a:rPr lang="en-US" sz="1600">
                          <a:effectLst/>
                        </a:rPr>
                        <a:t>within</a:t>
                      </a:r>
                      <a:r>
                        <a:rPr lang="en-US" sz="1600" spc="50">
                          <a:effectLst/>
                        </a:rPr>
                        <a:t> </a:t>
                      </a:r>
                      <a:r>
                        <a:rPr lang="en-US" sz="1600">
                          <a:effectLst/>
                        </a:rPr>
                        <a:t>a range</a:t>
                      </a:r>
                      <a:r>
                        <a:rPr lang="en-US" sz="1600" spc="45">
                          <a:effectLst/>
                        </a:rPr>
                        <a:t> </a:t>
                      </a:r>
                      <a:r>
                        <a:rPr lang="en-US" sz="1600">
                          <a:effectLst/>
                        </a:rPr>
                        <a:t>of numbers</a:t>
                      </a:r>
                      <a:r>
                        <a:rPr lang="en-US" sz="1600" spc="140">
                          <a:effectLst/>
                        </a:rPr>
                        <a:t> </a:t>
                      </a:r>
                      <a:r>
                        <a:rPr lang="en-US" sz="1600">
                          <a:effectLst/>
                        </a:rPr>
                        <a:t>(includes</a:t>
                      </a:r>
                      <a:r>
                        <a:rPr lang="en-US" sz="1600" spc="75">
                          <a:effectLst/>
                        </a:rPr>
                        <a:t> </a:t>
                      </a:r>
                      <a:r>
                        <a:rPr lang="en-US" sz="1600">
                          <a:effectLst/>
                        </a:rPr>
                        <a:t>the</a:t>
                      </a:r>
                      <a:r>
                        <a:rPr lang="en-US" sz="1600" spc="75">
                          <a:effectLst/>
                        </a:rPr>
                        <a:t> </a:t>
                      </a:r>
                      <a:r>
                        <a:rPr lang="en-US" sz="1600">
                          <a:effectLst/>
                        </a:rPr>
                        <a:t>end</a:t>
                      </a:r>
                      <a:r>
                        <a:rPr lang="en-US" sz="1600" spc="85">
                          <a:effectLst/>
                        </a:rPr>
                        <a:t> </a:t>
                      </a:r>
                      <a:r>
                        <a:rPr lang="en-US" sz="1600">
                          <a:effectLst/>
                        </a:rPr>
                        <a:t>points)</a:t>
                      </a:r>
                      <a:endParaRPr lang="en-US" sz="2000">
                        <a:effectLst/>
                        <a:latin typeface="Calibri"/>
                        <a:ea typeface="Calibri"/>
                        <a:cs typeface="Times New Roman"/>
                      </a:endParaRPr>
                    </a:p>
                  </a:txBody>
                  <a:tcPr marL="68580" marR="68580" marT="0" marB="0">
                    <a:solidFill>
                      <a:srgbClr val="D4EAE4"/>
                    </a:solidFill>
                  </a:tcPr>
                </a:tc>
                <a:extLst>
                  <a:ext uri="{0D108BD9-81ED-4DB2-BD59-A6C34878D82A}">
                    <a16:rowId xmlns:a16="http://schemas.microsoft.com/office/drawing/2014/main" val="10010"/>
                  </a:ext>
                </a:extLst>
              </a:tr>
              <a:tr h="328485">
                <a:tc>
                  <a:txBody>
                    <a:bodyPr/>
                    <a:lstStyle/>
                    <a:p>
                      <a:pPr marL="0" marR="200025">
                        <a:lnSpc>
                          <a:spcPct val="136000"/>
                        </a:lnSpc>
                        <a:spcBef>
                          <a:spcPts val="415"/>
                        </a:spcBef>
                        <a:spcAft>
                          <a:spcPts val="0"/>
                        </a:spcAft>
                      </a:pPr>
                      <a:r>
                        <a:rPr lang="en-US" sz="1600">
                          <a:effectLst/>
                        </a:rPr>
                        <a:t>LIKE</a:t>
                      </a:r>
                      <a:endParaRPr lang="en-US" sz="2000">
                        <a:effectLst/>
                        <a:latin typeface="Calibri"/>
                        <a:ea typeface="Calibri"/>
                        <a:cs typeface="Times New Roman"/>
                      </a:endParaRPr>
                    </a:p>
                  </a:txBody>
                  <a:tcPr marL="68580" marR="68580" marT="0" marB="0">
                    <a:solidFill>
                      <a:srgbClr val="D4EAE4"/>
                    </a:solidFill>
                  </a:tcPr>
                </a:tc>
                <a:tc>
                  <a:txBody>
                    <a:bodyPr/>
                    <a:lstStyle/>
                    <a:p>
                      <a:pPr marL="0" marR="200025">
                        <a:lnSpc>
                          <a:spcPct val="136000"/>
                        </a:lnSpc>
                        <a:spcBef>
                          <a:spcPts val="415"/>
                        </a:spcBef>
                        <a:spcAft>
                          <a:spcPts val="0"/>
                        </a:spcAft>
                      </a:pPr>
                      <a:r>
                        <a:rPr lang="en-US" sz="1600" dirty="0">
                          <a:effectLst/>
                        </a:rPr>
                        <a:t>Matches a set</a:t>
                      </a:r>
                      <a:r>
                        <a:rPr lang="en-US" sz="1600" spc="10" dirty="0">
                          <a:effectLst/>
                        </a:rPr>
                        <a:t> </a:t>
                      </a:r>
                      <a:r>
                        <a:rPr lang="en-US" sz="1600" dirty="0">
                          <a:effectLst/>
                        </a:rPr>
                        <a:t>of characters</a:t>
                      </a:r>
                      <a:endParaRPr lang="en-US" sz="2000" dirty="0">
                        <a:effectLst/>
                        <a:latin typeface="Calibri"/>
                        <a:ea typeface="Calibri"/>
                        <a:cs typeface="Times New Roman"/>
                      </a:endParaRPr>
                    </a:p>
                  </a:txBody>
                  <a:tcPr marL="68580" marR="68580" marT="0" marB="0">
                    <a:solidFill>
                      <a:srgbClr val="D4EAE4"/>
                    </a:solidFill>
                  </a:tcPr>
                </a:tc>
                <a:extLst>
                  <a:ext uri="{0D108BD9-81ED-4DB2-BD59-A6C34878D82A}">
                    <a16:rowId xmlns:a16="http://schemas.microsoft.com/office/drawing/2014/main" val="10011"/>
                  </a:ext>
                </a:extLst>
              </a:tr>
              <a:tr h="234409">
                <a:tc>
                  <a:txBody>
                    <a:bodyPr/>
                    <a:lstStyle/>
                    <a:p>
                      <a:pPr marL="0" marR="0">
                        <a:lnSpc>
                          <a:spcPct val="115000"/>
                        </a:lnSpc>
                        <a:spcBef>
                          <a:spcPts val="15"/>
                        </a:spcBef>
                        <a:spcAft>
                          <a:spcPts val="0"/>
                        </a:spcAft>
                      </a:pPr>
                      <a:r>
                        <a:rPr lang="en-US" sz="1600">
                          <a:effectLst/>
                        </a:rPr>
                        <a:t>NOT</a:t>
                      </a:r>
                      <a:r>
                        <a:rPr lang="en-US" sz="1600" spc="185">
                          <a:effectLst/>
                        </a:rPr>
                        <a:t> </a:t>
                      </a:r>
                      <a:r>
                        <a:rPr lang="en-US" sz="1600">
                          <a:effectLst/>
                        </a:rPr>
                        <a:t>LIKE</a:t>
                      </a:r>
                      <a:endParaRPr lang="en-US" sz="200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15"/>
                        </a:spcBef>
                        <a:spcAft>
                          <a:spcPts val="0"/>
                        </a:spcAft>
                      </a:pPr>
                      <a:r>
                        <a:rPr lang="en-US" sz="1600">
                          <a:effectLst/>
                        </a:rPr>
                        <a:t>Does</a:t>
                      </a:r>
                      <a:r>
                        <a:rPr lang="en-US" sz="1600" spc="40">
                          <a:effectLst/>
                        </a:rPr>
                        <a:t> </a:t>
                      </a:r>
                      <a:r>
                        <a:rPr lang="en-US" sz="1600">
                          <a:effectLst/>
                        </a:rPr>
                        <a:t>NOT</a:t>
                      </a:r>
                      <a:r>
                        <a:rPr lang="en-US" sz="1600" spc="185">
                          <a:effectLst/>
                        </a:rPr>
                        <a:t> </a:t>
                      </a:r>
                      <a:r>
                        <a:rPr lang="en-US" sz="1600">
                          <a:effectLst/>
                        </a:rPr>
                        <a:t>match</a:t>
                      </a:r>
                      <a:r>
                        <a:rPr lang="en-US" sz="1600" spc="75">
                          <a:effectLst/>
                        </a:rPr>
                        <a:t> </a:t>
                      </a:r>
                      <a:r>
                        <a:rPr lang="en-US" sz="1600">
                          <a:effectLst/>
                        </a:rPr>
                        <a:t>a set</a:t>
                      </a:r>
                      <a:r>
                        <a:rPr lang="en-US" sz="1600" spc="10">
                          <a:effectLst/>
                        </a:rPr>
                        <a:t> </a:t>
                      </a:r>
                      <a:r>
                        <a:rPr lang="en-US" sz="1600">
                          <a:effectLst/>
                        </a:rPr>
                        <a:t>of characters</a:t>
                      </a:r>
                      <a:endParaRPr lang="en-US" sz="2000">
                        <a:effectLst/>
                        <a:latin typeface="Calibri"/>
                        <a:ea typeface="Calibri"/>
                        <a:cs typeface="Times New Roman"/>
                      </a:endParaRPr>
                    </a:p>
                  </a:txBody>
                  <a:tcPr marL="68580" marR="68580" marT="0" marB="0">
                    <a:solidFill>
                      <a:srgbClr val="D4EAE4"/>
                    </a:solidFill>
                  </a:tcPr>
                </a:tc>
                <a:extLst>
                  <a:ext uri="{0D108BD9-81ED-4DB2-BD59-A6C34878D82A}">
                    <a16:rowId xmlns:a16="http://schemas.microsoft.com/office/drawing/2014/main" val="10012"/>
                  </a:ext>
                </a:extLst>
              </a:tr>
              <a:tr h="286523">
                <a:tc>
                  <a:txBody>
                    <a:bodyPr/>
                    <a:lstStyle/>
                    <a:p>
                      <a:pPr marL="0" marR="0">
                        <a:lnSpc>
                          <a:spcPct val="115000"/>
                        </a:lnSpc>
                        <a:spcBef>
                          <a:spcPts val="415"/>
                        </a:spcBef>
                        <a:spcAft>
                          <a:spcPts val="0"/>
                        </a:spcAft>
                      </a:pPr>
                      <a:r>
                        <a:rPr lang="en-US" sz="1600">
                          <a:effectLst/>
                        </a:rPr>
                        <a:t>IS NULL</a:t>
                      </a:r>
                      <a:endParaRPr lang="en-US" sz="200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415"/>
                        </a:spcBef>
                        <a:spcAft>
                          <a:spcPts val="0"/>
                        </a:spcAft>
                      </a:pPr>
                      <a:r>
                        <a:rPr lang="en-US" sz="1600">
                          <a:effectLst/>
                        </a:rPr>
                        <a:t>Is</a:t>
                      </a:r>
                      <a:r>
                        <a:rPr lang="en-US" sz="1600" spc="15">
                          <a:effectLst/>
                        </a:rPr>
                        <a:t> </a:t>
                      </a:r>
                      <a:r>
                        <a:rPr lang="en-US" sz="1600">
                          <a:effectLst/>
                        </a:rPr>
                        <a:t>equal</a:t>
                      </a:r>
                      <a:r>
                        <a:rPr lang="en-US" sz="1600" spc="45">
                          <a:effectLst/>
                        </a:rPr>
                        <a:t> </a:t>
                      </a:r>
                      <a:r>
                        <a:rPr lang="en-US" sz="1600">
                          <a:effectLst/>
                        </a:rPr>
                        <a:t>to</a:t>
                      </a:r>
                      <a:r>
                        <a:rPr lang="en-US" sz="1600" spc="55">
                          <a:effectLst/>
                        </a:rPr>
                        <a:t> </a:t>
                      </a:r>
                      <a:r>
                        <a:rPr lang="en-US" sz="1600">
                          <a:effectLst/>
                        </a:rPr>
                        <a:t>NULL</a:t>
                      </a:r>
                      <a:endParaRPr lang="en-US" sz="2000">
                        <a:effectLst/>
                        <a:latin typeface="Calibri"/>
                        <a:ea typeface="Calibri"/>
                        <a:cs typeface="Times New Roman"/>
                      </a:endParaRPr>
                    </a:p>
                  </a:txBody>
                  <a:tcPr marL="68580" marR="68580" marT="0" marB="0">
                    <a:solidFill>
                      <a:srgbClr val="D4EAE4"/>
                    </a:solidFill>
                  </a:tcPr>
                </a:tc>
                <a:extLst>
                  <a:ext uri="{0D108BD9-81ED-4DB2-BD59-A6C34878D82A}">
                    <a16:rowId xmlns:a16="http://schemas.microsoft.com/office/drawing/2014/main" val="10013"/>
                  </a:ext>
                </a:extLst>
              </a:tr>
              <a:tr h="286523">
                <a:tc>
                  <a:txBody>
                    <a:bodyPr/>
                    <a:lstStyle/>
                    <a:p>
                      <a:pPr marL="0" marR="0">
                        <a:lnSpc>
                          <a:spcPct val="115000"/>
                        </a:lnSpc>
                        <a:spcBef>
                          <a:spcPts val="415"/>
                        </a:spcBef>
                        <a:spcAft>
                          <a:spcPts val="0"/>
                        </a:spcAft>
                      </a:pPr>
                      <a:r>
                        <a:rPr lang="en-US" sz="1600">
                          <a:effectLst/>
                        </a:rPr>
                        <a:t>IS NOT</a:t>
                      </a:r>
                      <a:r>
                        <a:rPr lang="en-US" sz="1600" spc="185">
                          <a:effectLst/>
                        </a:rPr>
                        <a:t> </a:t>
                      </a:r>
                      <a:r>
                        <a:rPr lang="en-US" sz="1600">
                          <a:effectLst/>
                        </a:rPr>
                        <a:t>NULL</a:t>
                      </a:r>
                      <a:endParaRPr lang="en-US" sz="200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415"/>
                        </a:spcBef>
                        <a:spcAft>
                          <a:spcPts val="0"/>
                        </a:spcAft>
                      </a:pPr>
                      <a:r>
                        <a:rPr lang="en-US" sz="1600" dirty="0">
                          <a:effectLst/>
                        </a:rPr>
                        <a:t>Is</a:t>
                      </a:r>
                      <a:r>
                        <a:rPr lang="en-US" sz="1600" spc="15" dirty="0">
                          <a:effectLst/>
                        </a:rPr>
                        <a:t> </a:t>
                      </a:r>
                      <a:r>
                        <a:rPr lang="en-US" sz="1600" dirty="0">
                          <a:effectLst/>
                        </a:rPr>
                        <a:t>NOT</a:t>
                      </a:r>
                      <a:r>
                        <a:rPr lang="en-US" sz="1600" spc="185" dirty="0">
                          <a:effectLst/>
                        </a:rPr>
                        <a:t> </a:t>
                      </a:r>
                      <a:r>
                        <a:rPr lang="en-US" sz="1600" dirty="0">
                          <a:effectLst/>
                        </a:rPr>
                        <a:t>equal</a:t>
                      </a:r>
                      <a:r>
                        <a:rPr lang="en-US" sz="1600" spc="45" dirty="0">
                          <a:effectLst/>
                        </a:rPr>
                        <a:t> </a:t>
                      </a:r>
                      <a:r>
                        <a:rPr lang="en-US" sz="1600" dirty="0">
                          <a:effectLst/>
                        </a:rPr>
                        <a:t>to</a:t>
                      </a:r>
                      <a:r>
                        <a:rPr lang="en-US" sz="1600" spc="55" dirty="0">
                          <a:effectLst/>
                        </a:rPr>
                        <a:t> </a:t>
                      </a:r>
                      <a:r>
                        <a:rPr lang="en-US" sz="1600" dirty="0">
                          <a:effectLst/>
                        </a:rPr>
                        <a:t>NULL</a:t>
                      </a:r>
                      <a:endParaRPr lang="en-US" sz="2000" dirty="0">
                        <a:effectLst/>
                        <a:latin typeface="Calibri"/>
                        <a:ea typeface="Calibri"/>
                        <a:cs typeface="Times New Roman"/>
                      </a:endParaRPr>
                    </a:p>
                  </a:txBody>
                  <a:tcPr marL="68580" marR="68580" marT="0" marB="0">
                    <a:solidFill>
                      <a:srgbClr val="D4EAE4"/>
                    </a:solidFill>
                  </a:tcPr>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3811457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528"/>
            <a:ext cx="8153400" cy="1155621"/>
          </a:xfrm>
        </p:spPr>
        <p:txBody>
          <a:bodyPr wrap="square" anchor="ctr">
            <a:noAutofit/>
          </a:bodyPr>
          <a:lstStyle/>
          <a:p>
            <a:r>
              <a:rPr lang="en-US" sz="3600" dirty="0">
                <a:latin typeface="+mj-lt"/>
              </a:rPr>
              <a:t>Single Table </a:t>
            </a:r>
            <a:r>
              <a:rPr lang="en-US" sz="3600" dirty="0" smtClean="0">
                <a:latin typeface="+mj-lt"/>
              </a:rPr>
              <a:t>Queries Using </a:t>
            </a:r>
            <a:r>
              <a:rPr lang="en-US" sz="3600" dirty="0">
                <a:latin typeface="+mj-lt"/>
              </a:rPr>
              <a:t>Comparison Operators</a:t>
            </a:r>
          </a:p>
        </p:txBody>
      </p:sp>
      <p:sp>
        <p:nvSpPr>
          <p:cNvPr id="3" name="Content Placeholder 2"/>
          <p:cNvSpPr>
            <a:spLocks noGrp="1"/>
          </p:cNvSpPr>
          <p:nvPr>
            <p:ph idx="1"/>
          </p:nvPr>
        </p:nvSpPr>
        <p:spPr>
          <a:xfrm>
            <a:off x="457200" y="1266824"/>
            <a:ext cx="8153400" cy="923925"/>
          </a:xfrm>
        </p:spPr>
        <p:txBody>
          <a:bodyPr wrap="square" anchor="ctr">
            <a:noAutofit/>
          </a:bodyPr>
          <a:lstStyle/>
          <a:p>
            <a:pPr marL="0" lvl="0" indent="0">
              <a:spcBef>
                <a:spcPts val="0"/>
              </a:spcBef>
              <a:buClr>
                <a:schemeClr val="lt1"/>
              </a:buClr>
              <a:buSzPct val="25000"/>
              <a:buNone/>
              <a:tabLst>
                <a:tab pos="628650" algn="l"/>
              </a:tabLst>
            </a:pPr>
            <a:r>
              <a:rPr lang="en-US" sz="2800" b="1" dirty="0">
                <a:solidFill>
                  <a:srgbClr val="007FA3"/>
                </a:solidFill>
              </a:rPr>
              <a:t>Learn basic SQL SELECT statements and options for processing a single table</a:t>
            </a:r>
            <a:endParaRPr lang="en-IN" sz="2800" b="1" dirty="0">
              <a:solidFill>
                <a:srgbClr val="007FA3"/>
              </a:solidFill>
            </a:endParaRPr>
          </a:p>
        </p:txBody>
      </p:sp>
      <p:pic>
        <p:nvPicPr>
          <p:cNvPr id="30722" name="Picture 2" descr="The following text is given in the image:&#10;Line 1: Forward slash asterisk space asterisk asterisk asterisk SQL hyphen Query hyphen CH03 hyphen 10 asterisk asterisk asterisk space asterisk forward slash&#10;Line 2: SELECT FirstName comma LastName comma Department comma OfficePhone&#10;Line 3: FROM  EMPLOYEE&#10;Line 4: WHERE Department equal to open single quote Accounting close single quote semicolon&#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 y="2286000"/>
            <a:ext cx="3390900"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23" name="Picture 3" descr="The image shows a table for single table queries using comparison operators.&#10;The table is divided into the following columns; project id, project name, department, max hours, start date, and end date. The following information is given in the table:&#10;1. &#10;a. Project Id: 1300&#10;b. Project Name: 2019 Q3Tax Preparation&#10;c. Department: Accounting&#10;d. Max Hours: 145&#10;e. Start date: 10-08-2019&#10;f. End date: 15-10-2019&#10;&#10;2. &#10;a. Project Id: 1600&#10;b. Project Name: 2019 Q4 Portfolio Analysis&#10;c. Department: Finance&#10;d. Max Hours: 140&#10;e. Start date: 05-10-2019&#10;f. End date: null&#10;"/>
          <p:cNvPicPr>
            <a:picLocks noChangeAspect="1" noChangeArrowheads="1"/>
          </p:cNvPicPr>
          <p:nvPr/>
        </p:nvPicPr>
        <p:blipFill rotWithShape="1">
          <a:blip r:embed="rId4">
            <a:extLst>
              <a:ext uri="{28A0092B-C50C-407E-A947-70E740481C1C}">
                <a14:useLocalDpi xmlns:a14="http://schemas.microsoft.com/office/drawing/2010/main" val="0"/>
              </a:ext>
            </a:extLst>
          </a:blip>
          <a:srcRect b="25000"/>
          <a:stretch/>
        </p:blipFill>
        <p:spPr bwMode="auto">
          <a:xfrm>
            <a:off x="565720" y="3581400"/>
            <a:ext cx="7993510" cy="913321"/>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idx="13"/>
          </p:nvPr>
        </p:nvSpPr>
        <p:spPr>
          <a:xfrm>
            <a:off x="457200" y="5971401"/>
            <a:ext cx="8153400" cy="305574"/>
          </a:xfrm>
        </p:spPr>
        <p:txBody>
          <a:bodyPr>
            <a:noAutofit/>
          </a:bodyPr>
          <a:lstStyle/>
          <a:p>
            <a:pPr marL="0" indent="0">
              <a:buNone/>
            </a:pPr>
            <a:r>
              <a:rPr lang="en-US" sz="1800" dirty="0"/>
              <a:t>MySQL Community Server 8.0, MySQL Workbench, Oracle Corporation</a:t>
            </a:r>
            <a:endParaRPr lang="en-IN" sz="1800" dirty="0"/>
          </a:p>
        </p:txBody>
      </p:sp>
    </p:spTree>
    <p:extLst>
      <p:ext uri="{BB962C8B-B14F-4D97-AF65-F5344CB8AC3E}">
        <p14:creationId xmlns:p14="http://schemas.microsoft.com/office/powerpoint/2010/main" val="29890764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528"/>
            <a:ext cx="8153400" cy="1155621"/>
          </a:xfrm>
        </p:spPr>
        <p:txBody>
          <a:bodyPr wrap="square" anchor="ctr">
            <a:noAutofit/>
          </a:bodyPr>
          <a:lstStyle/>
          <a:p>
            <a:r>
              <a:rPr lang="en-US" sz="3600" dirty="0">
                <a:latin typeface="+mj-lt"/>
              </a:rPr>
              <a:t>Single Table </a:t>
            </a:r>
            <a:r>
              <a:rPr lang="en-US" sz="3600" dirty="0" smtClean="0">
                <a:latin typeface="+mj-lt"/>
              </a:rPr>
              <a:t>Queries Reading </a:t>
            </a:r>
            <a:r>
              <a:rPr lang="en-US" sz="3600" dirty="0">
                <a:latin typeface="+mj-lt"/>
              </a:rPr>
              <a:t>Specified Columns and Rows</a:t>
            </a:r>
          </a:p>
        </p:txBody>
      </p:sp>
      <p:sp>
        <p:nvSpPr>
          <p:cNvPr id="3" name="Content Placeholder 2"/>
          <p:cNvSpPr>
            <a:spLocks noGrp="1"/>
          </p:cNvSpPr>
          <p:nvPr>
            <p:ph idx="1"/>
          </p:nvPr>
        </p:nvSpPr>
        <p:spPr>
          <a:xfrm>
            <a:off x="457200" y="1319451"/>
            <a:ext cx="8153400" cy="861774"/>
          </a:xfrm>
        </p:spPr>
        <p:txBody>
          <a:bodyPr wrap="square" anchor="ctr">
            <a:noAutofit/>
          </a:bodyPr>
          <a:lstStyle/>
          <a:p>
            <a:pPr marL="0" lvl="0" indent="0">
              <a:spcBef>
                <a:spcPts val="0"/>
              </a:spcBef>
              <a:buClr>
                <a:schemeClr val="lt1"/>
              </a:buClr>
              <a:buSzPct val="25000"/>
              <a:buNone/>
              <a:tabLst>
                <a:tab pos="628650" algn="l"/>
              </a:tabLst>
            </a:pPr>
            <a:r>
              <a:rPr lang="en-US" sz="2800" b="1" dirty="0">
                <a:solidFill>
                  <a:srgbClr val="007FA3"/>
                </a:solidFill>
              </a:rPr>
              <a:t>Learn basic SQL SELECT statements and options for processing a single table</a:t>
            </a:r>
            <a:endParaRPr lang="en-IN" sz="2800" b="1" dirty="0">
              <a:solidFill>
                <a:srgbClr val="007FA3"/>
              </a:solidFill>
            </a:endParaRPr>
          </a:p>
        </p:txBody>
      </p:sp>
      <p:pic>
        <p:nvPicPr>
          <p:cNvPr id="31746" name="Picture 2" descr="The following text is given in the image:&#10;Line 1: Forward slash asterisk space asterisk asterisk asterisk SQL hyphen Query hyphen CH03 hyphen 11 asterisk asterisk asterisk space asterisk forward slash&#10;Line 2: SELECT FirstName, LastName, Department, OfficePhone &#10;Line 3: FROM EMPLOYEE &#10;Line 4: ORDER BY Department semicolon&#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0" y="2247900"/>
            <a:ext cx="6105525" cy="1171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747" name="Picture 3" descr="The image shows a table for single table single table queries reading specified columns and rows. &#10;The table is divided into the following columns; first name, Last name, department, and office phone. The following information is given in the table; &#10;1. &#10;a. First name: Tom&#10;b. Last name: Caruthers&#10;c. Department: Accounting&#10;d. Office phone: 360-235-6430&#10;&#10;2. &#10;a. First name: Heather&#10;b. Last name: Jones&#10;c. Department: Accounting&#10;d. Office phone: 360-235-3440&#10;"/>
          <p:cNvPicPr>
            <a:picLocks noChangeAspect="1" noChangeArrowheads="1"/>
          </p:cNvPicPr>
          <p:nvPr/>
        </p:nvPicPr>
        <p:blipFill rotWithShape="1">
          <a:blip r:embed="rId4">
            <a:extLst>
              <a:ext uri="{28A0092B-C50C-407E-A947-70E740481C1C}">
                <a14:useLocalDpi xmlns:a14="http://schemas.microsoft.com/office/drawing/2010/main" val="0"/>
              </a:ext>
            </a:extLst>
          </a:blip>
          <a:srcRect b="21187"/>
          <a:stretch/>
        </p:blipFill>
        <p:spPr bwMode="auto">
          <a:xfrm>
            <a:off x="572184" y="3539154"/>
            <a:ext cx="7993510" cy="145194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idx="13"/>
          </p:nvPr>
        </p:nvSpPr>
        <p:spPr>
          <a:xfrm>
            <a:off x="457200" y="5961876"/>
            <a:ext cx="8153400" cy="315099"/>
          </a:xfrm>
        </p:spPr>
        <p:txBody>
          <a:bodyPr>
            <a:noAutofit/>
          </a:bodyPr>
          <a:lstStyle/>
          <a:p>
            <a:pPr marL="0" indent="0">
              <a:buNone/>
            </a:pPr>
            <a:r>
              <a:rPr lang="en-US" sz="1800" dirty="0"/>
              <a:t>MySQL Community Server 8.0, MySQL Workbench, Oracle Corporation</a:t>
            </a:r>
            <a:endParaRPr lang="en-IN" sz="1800" dirty="0"/>
          </a:p>
        </p:txBody>
      </p:sp>
    </p:spTree>
    <p:extLst>
      <p:ext uri="{BB962C8B-B14F-4D97-AF65-F5344CB8AC3E}">
        <p14:creationId xmlns:p14="http://schemas.microsoft.com/office/powerpoint/2010/main" val="2820677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528"/>
            <a:ext cx="8153400" cy="1155621"/>
          </a:xfrm>
        </p:spPr>
        <p:txBody>
          <a:bodyPr wrap="square" anchor="ctr">
            <a:noAutofit/>
          </a:bodyPr>
          <a:lstStyle/>
          <a:p>
            <a:r>
              <a:rPr lang="en-US" sz="3600" dirty="0">
                <a:latin typeface="+mj-lt"/>
              </a:rPr>
              <a:t>Single Table </a:t>
            </a:r>
            <a:r>
              <a:rPr lang="en-US" sz="3600" dirty="0" smtClean="0">
                <a:latin typeface="+mj-lt"/>
              </a:rPr>
              <a:t>Queries Sorting </a:t>
            </a:r>
            <a:r>
              <a:rPr lang="en-US" sz="3600" dirty="0">
                <a:latin typeface="+mj-lt"/>
              </a:rPr>
              <a:t>the Results of a Query</a:t>
            </a:r>
          </a:p>
        </p:txBody>
      </p:sp>
      <p:sp>
        <p:nvSpPr>
          <p:cNvPr id="3" name="Content Placeholder 2"/>
          <p:cNvSpPr>
            <a:spLocks noGrp="1"/>
          </p:cNvSpPr>
          <p:nvPr>
            <p:ph idx="1"/>
          </p:nvPr>
        </p:nvSpPr>
        <p:spPr>
          <a:xfrm>
            <a:off x="457200" y="1257299"/>
            <a:ext cx="8153400" cy="923925"/>
          </a:xfrm>
        </p:spPr>
        <p:txBody>
          <a:bodyPr wrap="square" anchor="ctr">
            <a:noAutofit/>
          </a:bodyPr>
          <a:lstStyle/>
          <a:p>
            <a:pPr marL="0" lvl="0" indent="0">
              <a:spcBef>
                <a:spcPts val="0"/>
              </a:spcBef>
              <a:buClr>
                <a:schemeClr val="lt1"/>
              </a:buClr>
              <a:buSzPct val="25000"/>
              <a:buNone/>
              <a:tabLst>
                <a:tab pos="628650" algn="l"/>
              </a:tabLst>
            </a:pPr>
            <a:r>
              <a:rPr lang="en-US" sz="2800" b="1" dirty="0">
                <a:solidFill>
                  <a:srgbClr val="007FA3"/>
                </a:solidFill>
              </a:rPr>
              <a:t>Learn basic SQL SELECT statements and options for processing a single table</a:t>
            </a:r>
            <a:endParaRPr lang="en-IN" sz="2800" b="1" dirty="0">
              <a:solidFill>
                <a:srgbClr val="007FA3"/>
              </a:solidFill>
            </a:endParaRPr>
          </a:p>
        </p:txBody>
      </p:sp>
      <p:pic>
        <p:nvPicPr>
          <p:cNvPr id="32770" name="Picture 2" descr="The following text is given in the image:&#10;Line 1: Forward slash asterisk space asterisk asterisk asterisk SQL hyphen Query hyphen CH03 hyphen 13 asterisk asterisk asterisk space asterisk forward slash&#10;Line 2:SELECT FirstName, LastName, Department, OfficePhone &#10;Line 3: FROM EMPLOYEE&#10;Line 4: ORDER BY Department DESC, LastName ASC semicolon&#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775" y="2238375"/>
            <a:ext cx="3476625" cy="1409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ontent Placeholder 3"/>
          <p:cNvSpPr>
            <a:spLocks noGrp="1"/>
          </p:cNvSpPr>
          <p:nvPr>
            <p:ph idx="13"/>
          </p:nvPr>
        </p:nvSpPr>
        <p:spPr>
          <a:xfrm>
            <a:off x="469164" y="3810000"/>
            <a:ext cx="4033722" cy="1371600"/>
          </a:xfrm>
        </p:spPr>
        <p:txBody>
          <a:bodyPr wrap="square">
            <a:noAutofit/>
          </a:bodyPr>
          <a:lstStyle/>
          <a:p>
            <a:pPr marL="0" indent="0">
              <a:buNone/>
            </a:pPr>
            <a:r>
              <a:rPr lang="en-US" sz="1800" dirty="0"/>
              <a:t>By default, SQL Server sorts in ascending order. If you need the sort in descending order it would be:</a:t>
            </a:r>
          </a:p>
          <a:p>
            <a:pPr marL="0" indent="0">
              <a:buNone/>
            </a:pPr>
            <a:r>
              <a:rPr lang="en-US" sz="1800" dirty="0"/>
              <a:t>ORDER </a:t>
            </a:r>
            <a:r>
              <a:rPr lang="en-US" sz="1800" dirty="0" smtClean="0"/>
              <a:t>BY Department </a:t>
            </a:r>
            <a:r>
              <a:rPr lang="en-US" sz="1800" dirty="0"/>
              <a:t>DESC;</a:t>
            </a:r>
            <a:endParaRPr lang="en-IN" sz="1800" dirty="0"/>
          </a:p>
        </p:txBody>
      </p:sp>
      <p:pic>
        <p:nvPicPr>
          <p:cNvPr id="32771" name="Picture 3" descr="The table shows an example for single table queries sorting the results of a query.&#10;The table is divided into the following columns; first name, last name, department, and office phone. The following information is given in the table:&#10;1. &#10;a. First name: Tom&#10;b. Last name: Caruthers&#10;c. Department: Accounting&#10;d. Office phone: 360-285-3430&#10;2. &#10;a. First name: Heather&#10;b. Last name: Jones&#10;c. Department: Accounting&#10;d. Office phone: 360-285-8440&#10;3. &#10;a. First name: Mary&#10;b. Last name: Jacobs&#10;c. Department: Admnistration&#10;d. Office phone: 360-285-8110&#10;4. &#10;a. First name: Rosalie&#10;b. Last name: Jackson&#10;c. Department: Admnistration&#10;d. Office phone: 360-285-8120&#10;5. &#10;a. First name: Ken&#10;b. Last name: Evans&#10;c. Department: Finance&#10;d. Office phone: 360-285-8410&#10;6. &#10;a. First name: Mary&#10;b. Last name: Abernathy&#10;c. Department: Finance&#10;d. Office phone: 360-285-8420&#10;7. &#10;a. First name: George&#10;b. Last name: Smith&#10;c. Department: Human Resources&#10;d. Office phone: 360-285-8310&#10;8. &#10;a. First name: Alan &#10;b. Last name: Adams&#10;c. Department: Human Resources&#10;d. Office phone: 360-285-8320&#10;9. &#10;a. First name: James &#10;b. Last name: Nestor&#10;c. Department: InfoSystems &#10;d. Office phone: 360-285-8610&#10;10. &#10;a. First name: Rick &#10;b. Last name: Brown&#10;c. Department: InfoSystems &#10;d. Office phone: Null&#10;11. &#10;a. First name: Richard &#10;b. Last name: Bandalone&#10;c. Department: Legal &#10;d. Office phone: 360-285-8210&#10;12. &#10;a. First name: Mary &#10;b. Last name: Smith&#10;c. Department: Production&#10;d. Office phone: 360-285-8810&#10;13. &#10;a. First name: Tom &#10;b. Last name: Jackson&#10;c. Department: Production&#10;d. Office phone: 360-285-8320&#10;14. &#10;a. First name: George&#10;b. Last name: Jones&#10;c. Department: Production&#10;d. Office phone: 360-285-8830&#10;15. &#10;a. First name: Julia&#10;b. Last name: Hayakawa&#10;c. Department: Production&#10;d. Office phone: Null&#10;16. &#10;a. First name: Sam&#10;b. Last name: Stewart&#10;c. Department: Production&#10;d. Office phone: E3&#10;17. &#10;a. First name: Mike&#10;b. Last name: Nguyen&#10;c. Department: Research and Development&#10;d. Office phone: 360-285-8710&#10;18. &#10;a. First name: Jason&#10;b. Last name: Sleeman&#10;c. Department: Research and Development&#10;d. Office phone: 360-285-8720&#10;19. &#10;a. First name: Ken&#10;b. Last name: Numoto&#10;c. Department: Sales and Marketing&#10;d. Office phone: 360-285-8510&#10;20. &#10;a. First name: Linda&#10;b. Last name: Granger&#10;c. Department: Sales and Marketing&#10;d. Office phone: 360-285-8520&#10;"/>
          <p:cNvPicPr>
            <a:picLocks noChangeAspect="1" noChangeArrowheads="1"/>
          </p:cNvPicPr>
          <p:nvPr/>
        </p:nvPicPr>
        <p:blipFill rotWithShape="1">
          <a:blip r:embed="rId4">
            <a:extLst>
              <a:ext uri="{28A0092B-C50C-407E-A947-70E740481C1C}">
                <a14:useLocalDpi xmlns:a14="http://schemas.microsoft.com/office/drawing/2010/main" val="0"/>
              </a:ext>
            </a:extLst>
          </a:blip>
          <a:srcRect b="4818"/>
          <a:stretch/>
        </p:blipFill>
        <p:spPr bwMode="auto">
          <a:xfrm>
            <a:off x="4558937" y="2286000"/>
            <a:ext cx="3995844" cy="3646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239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399"/>
            <a:ext cx="8153400" cy="485775"/>
          </a:xfrm>
        </p:spPr>
        <p:txBody>
          <a:bodyPr wrap="square" anchor="ctr">
            <a:noAutofit/>
          </a:bodyPr>
          <a:lstStyle/>
          <a:p>
            <a:r>
              <a:rPr lang="en-US" sz="2600" dirty="0">
                <a:latin typeface="+mj-lt"/>
              </a:rPr>
              <a:t>Single Table </a:t>
            </a:r>
            <a:r>
              <a:rPr lang="en-US" sz="2600" dirty="0" smtClean="0">
                <a:latin typeface="+mj-lt"/>
              </a:rPr>
              <a:t>Queries Sorting </a:t>
            </a:r>
            <a:r>
              <a:rPr lang="en-US" sz="2600" dirty="0">
                <a:latin typeface="+mj-lt"/>
              </a:rPr>
              <a:t>by Multiple Columns</a:t>
            </a:r>
          </a:p>
        </p:txBody>
      </p:sp>
      <p:sp>
        <p:nvSpPr>
          <p:cNvPr id="3" name="Content Placeholder 2"/>
          <p:cNvSpPr>
            <a:spLocks noGrp="1"/>
          </p:cNvSpPr>
          <p:nvPr>
            <p:ph idx="1"/>
          </p:nvPr>
        </p:nvSpPr>
        <p:spPr>
          <a:xfrm>
            <a:off x="457200" y="685800"/>
            <a:ext cx="8153400" cy="676275"/>
          </a:xfrm>
        </p:spPr>
        <p:txBody>
          <a:bodyPr wrap="square" anchor="ctr">
            <a:noAutofit/>
          </a:bodyPr>
          <a:lstStyle/>
          <a:p>
            <a:pPr marL="0" lvl="0" indent="0">
              <a:spcBef>
                <a:spcPts val="0"/>
              </a:spcBef>
              <a:buClr>
                <a:schemeClr val="lt1"/>
              </a:buClr>
              <a:buSzPct val="25000"/>
              <a:buNone/>
              <a:tabLst>
                <a:tab pos="628650" algn="l"/>
              </a:tabLst>
            </a:pPr>
            <a:r>
              <a:rPr lang="en-US" sz="2000" b="1" dirty="0">
                <a:solidFill>
                  <a:srgbClr val="007FA3"/>
                </a:solidFill>
              </a:rPr>
              <a:t>Learn basic SQL SELECT statements and options for processing a single table</a:t>
            </a:r>
            <a:endParaRPr lang="en-IN" sz="2000" b="1" dirty="0">
              <a:solidFill>
                <a:srgbClr val="007FA3"/>
              </a:solidFill>
            </a:endParaRPr>
          </a:p>
        </p:txBody>
      </p:sp>
      <p:pic>
        <p:nvPicPr>
          <p:cNvPr id="33795" name="Picture 3" descr="The following text is given in the image:&#10;Line 1: Forward slash asterisk space asterisk asterisk asterisk SQL hyphen Query hyphen CH03 hyphen 14 asterisk asterisk asterisk space asterisk forward slash&#10;Line 2: SELECT FirstName, LastName, Department, OfficePhone&#10;Line 3: FROM  EMPLOYEE&#10;Line 4: WHERE Department equal open single quote Accounting close single quote&#10;Line 5: AND OfficePhone equal open single quote 360-285-8430 close single quote semicolon&#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5281" y="1446487"/>
            <a:ext cx="5079611" cy="11707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796" name="Picture 4" descr="The table shows an example for single table queries sorting by multiple columns. &#10;The table is divided into the following columns, first name, last name, department and office phone. The following information is given in the table:&#10;1. &#10;a. First name: Linda&#10;b. Last name: Granger&#10;c. Department: Sales and Marketing&#10;d. Office phone: 360-285-8520&#10;2. &#10;a. First name: Ken&#10;b. Last name: Numoto&#10;c. Department: Sales and Marketing&#10;d. Office phone: 360-285-8510&#10;3. &#10;a. First name: Mike&#10;b. Last name: Nguyen&#10;c. Department: Research and Development&#10;d. Office phone: 360-285-8710&#10;4. &#10;a. First name: Jason&#10;b. Last name: Sleeman&#10;c. Department: Research and Development&#10;d. Office phone: 360-285-8720&#10;5. &#10;a. First name: Julia&#10;b. Last name: Hayakawa&#10;c. Department: Production &#10;d. Office phone: Null&#10;6. &#10;a. First name: Tom&#10;b. Last name: Jackson&#10;c. Department: Production&#10;d. Office phone: 360-285-8820&#10;7. &#10;a. First name: George&#10;b. Last name: Jones&#10;c. Department: Production&#10;d. Office phone: 360-285-8830&#10;8. &#10;a. First name: Mary&#10;b. Last name: Smith&#10;c. Department: Production&#10;d. Office phone: 360-285-8810&#10;9. &#10;a. First name: Sam&#10;b. Last name: Stewart&#10;c. Department: Production&#10;d. Office phone: Null&#10;10. &#10;a. First name: Richard&#10;b. Last name: Bandalone&#10;c. Department: Legal&#10;d. Office phone: 360-285-8210&#10;11. &#10;a. First name: Rick&#10;b. Last name: Brown&#10;c. Department: InfoSystems&#10;d. Office phone: Null&#10;12. &#10;a. First name: James&#10;b. Last name: Nestor&#10;c. Department: InfoSystems&#10;d. Office phone: 360-285-8610&#10;13. &#10;a. First name: Alan&#10;b. Last name: Adams&#10;c. Department: Human Resources&#10;d. Office phone: 360-285-8320&#10;14. &#10;a. First name: George&#10;b. Last name: Smith&#10;c. Department: Human Resources&#10;d. Office phone: 360-285-8310&#10;15. &#10;a. First name: Mary&#10;b. Last name: Abernathy&#10;c. Department: Finance&#10;d. Office phone: 360-285-8420&#10;16. &#10;a. First name: Ken&#10;b. Last name: Evans&#10;c. Department: Finance&#10;d. Office phone: 360-285-8410&#10;&#10;17. &#10;a. First name: Rosalie&#10;b. Last name: Jackson&#10;c. Department: Administration&#10;d. Office phone: 360-285-8120&#10;18. &#10;a. First name: Mary&#10;b. Last name: Jacobs&#10;c. Department: Administration&#10;d. Office phone: 360-285-8110&#10;19. &#10;a. First name: Tom&#10;b. Last name: Caruthers&#10;c. Department: Accounting&#10;d. Office phone: 360-285-8430 &#10;20. &#10;a. First name: Heather&#10;b. Last name: Jones&#10;c. Department: Accounting&#10;d. Office phone: 360-285-8440 &#10;"/>
          <p:cNvPicPr>
            <a:picLocks noChangeAspect="1" noChangeArrowheads="1"/>
          </p:cNvPicPr>
          <p:nvPr/>
        </p:nvPicPr>
        <p:blipFill rotWithShape="1">
          <a:blip r:embed="rId4">
            <a:extLst>
              <a:ext uri="{28A0092B-C50C-407E-A947-70E740481C1C}">
                <a14:useLocalDpi xmlns:a14="http://schemas.microsoft.com/office/drawing/2010/main" val="0"/>
              </a:ext>
            </a:extLst>
          </a:blip>
          <a:srcRect b="4720"/>
          <a:stretch/>
        </p:blipFill>
        <p:spPr bwMode="auto">
          <a:xfrm>
            <a:off x="2812892" y="2717078"/>
            <a:ext cx="3497845" cy="3207472"/>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p:cNvSpPr>
            <a:spLocks noGrp="1"/>
          </p:cNvSpPr>
          <p:nvPr>
            <p:ph idx="13"/>
          </p:nvPr>
        </p:nvSpPr>
        <p:spPr>
          <a:xfrm>
            <a:off x="447675" y="6011704"/>
            <a:ext cx="8153400" cy="274796"/>
          </a:xfrm>
        </p:spPr>
        <p:txBody>
          <a:bodyPr wrap="square">
            <a:noAutofit/>
          </a:bodyPr>
          <a:lstStyle/>
          <a:p>
            <a:pPr marL="0" indent="0">
              <a:buNone/>
            </a:pPr>
            <a:r>
              <a:rPr lang="en-US" dirty="0"/>
              <a:t>MySQL Community Server 8.0, MySQL Workbench, Oracle Corporation.</a:t>
            </a:r>
          </a:p>
        </p:txBody>
      </p:sp>
    </p:spTree>
    <p:extLst>
      <p:ext uri="{BB962C8B-B14F-4D97-AF65-F5344CB8AC3E}">
        <p14:creationId xmlns:p14="http://schemas.microsoft.com/office/powerpoint/2010/main" val="12170105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528"/>
            <a:ext cx="8153400" cy="1155621"/>
          </a:xfrm>
        </p:spPr>
        <p:txBody>
          <a:bodyPr wrap="square" anchor="ctr">
            <a:noAutofit/>
          </a:bodyPr>
          <a:lstStyle/>
          <a:p>
            <a:r>
              <a:rPr lang="en-US" sz="3600" dirty="0">
                <a:latin typeface="+mj-lt"/>
              </a:rPr>
              <a:t>Single Table </a:t>
            </a:r>
            <a:r>
              <a:rPr lang="en-US" sz="3600" dirty="0" smtClean="0">
                <a:latin typeface="+mj-lt"/>
              </a:rPr>
              <a:t>Queries SQL </a:t>
            </a:r>
            <a:r>
              <a:rPr lang="en-US" sz="3600" dirty="0">
                <a:latin typeface="+mj-lt"/>
              </a:rPr>
              <a:t>WHERE Clause Options</a:t>
            </a:r>
          </a:p>
        </p:txBody>
      </p:sp>
      <p:sp>
        <p:nvSpPr>
          <p:cNvPr id="3" name="Content Placeholder 2"/>
          <p:cNvSpPr>
            <a:spLocks noGrp="1"/>
          </p:cNvSpPr>
          <p:nvPr>
            <p:ph idx="1"/>
          </p:nvPr>
        </p:nvSpPr>
        <p:spPr>
          <a:xfrm>
            <a:off x="457200" y="1257299"/>
            <a:ext cx="8153400" cy="923925"/>
          </a:xfrm>
        </p:spPr>
        <p:txBody>
          <a:bodyPr wrap="square" anchor="ctr">
            <a:noAutofit/>
          </a:bodyPr>
          <a:lstStyle/>
          <a:p>
            <a:pPr marL="0" lvl="0" indent="0">
              <a:spcBef>
                <a:spcPts val="0"/>
              </a:spcBef>
              <a:buClr>
                <a:schemeClr val="lt1"/>
              </a:buClr>
              <a:buSzPct val="25000"/>
              <a:buNone/>
              <a:tabLst>
                <a:tab pos="628650" algn="l"/>
              </a:tabLst>
            </a:pPr>
            <a:r>
              <a:rPr lang="en-US" sz="2800" b="1" dirty="0">
                <a:solidFill>
                  <a:srgbClr val="007FA3"/>
                </a:solidFill>
              </a:rPr>
              <a:t>Learn basic SQL SELECT statements and options for processing a single table</a:t>
            </a:r>
            <a:endParaRPr lang="en-IN" sz="2800" b="1" dirty="0">
              <a:solidFill>
                <a:srgbClr val="007FA3"/>
              </a:solidFill>
            </a:endParaRPr>
          </a:p>
        </p:txBody>
      </p:sp>
      <p:sp>
        <p:nvSpPr>
          <p:cNvPr id="4" name="Content Placeholder 3"/>
          <p:cNvSpPr>
            <a:spLocks noGrp="1"/>
          </p:cNvSpPr>
          <p:nvPr>
            <p:ph idx="13"/>
          </p:nvPr>
        </p:nvSpPr>
        <p:spPr>
          <a:xfrm>
            <a:off x="457200" y="2305050"/>
            <a:ext cx="8153400" cy="2190750"/>
          </a:xfrm>
        </p:spPr>
        <p:txBody>
          <a:bodyPr>
            <a:noAutofit/>
          </a:bodyPr>
          <a:lstStyle/>
          <a:p>
            <a:r>
              <a:rPr lang="en-US" sz="2200" dirty="0"/>
              <a:t>Three options for the SQL WHERE clauses are:</a:t>
            </a:r>
          </a:p>
          <a:p>
            <a:pPr marL="829818" lvl="1" indent="-342900"/>
            <a:r>
              <a:rPr lang="en-US" sz="2200" dirty="0"/>
              <a:t>compound clauses</a:t>
            </a:r>
          </a:p>
          <a:p>
            <a:pPr marL="829818" lvl="1" indent="-342900"/>
            <a:r>
              <a:rPr lang="en-US" sz="2200" dirty="0"/>
              <a:t>ranges</a:t>
            </a:r>
          </a:p>
          <a:p>
            <a:pPr marL="829818" lvl="1" indent="-342900"/>
            <a:r>
              <a:rPr lang="en-US" sz="2200" dirty="0"/>
              <a:t>wildcards</a:t>
            </a:r>
          </a:p>
          <a:p>
            <a:r>
              <a:rPr lang="en-US" sz="2200" dirty="0"/>
              <a:t>An example of the compound clause is below:</a:t>
            </a:r>
            <a:endParaRPr lang="en-IN" sz="2200" dirty="0"/>
          </a:p>
        </p:txBody>
      </p:sp>
      <p:pic>
        <p:nvPicPr>
          <p:cNvPr id="34818" name="Picture 2" descr="The following information is given in the image:&#10;Line 1:  forward slash asterisk space asterisk asterisk asterisk SQL-Query-CH03-14 asterisk asterisk asterisk 7&#10;Line 2: SELECT FirstName, LastName, Department, OfficePhone &#10;Line 3: FROM EMPLOYEE &#10;Line 4: WHERE Department ='Accounting’&#10;Line 5: AND OfficePhone ='360-285-8430' semicolon&#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 y="4572000"/>
            <a:ext cx="6381750" cy="144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11344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105"/>
            <a:ext cx="8229600" cy="601169"/>
          </a:xfrm>
        </p:spPr>
        <p:txBody>
          <a:bodyPr wrap="square" anchor="ctr">
            <a:noAutofit/>
          </a:bodyPr>
          <a:lstStyle/>
          <a:p>
            <a:r>
              <a:rPr lang="en-IN" sz="3600" dirty="0" smtClean="0">
                <a:latin typeface="+mj-lt"/>
              </a:rPr>
              <a:t>Figure 3.16 </a:t>
            </a:r>
            <a:r>
              <a:rPr lang="en-IN" sz="3600" dirty="0">
                <a:latin typeface="+mj-lt"/>
              </a:rPr>
              <a:t>SQL Logical Operators</a:t>
            </a:r>
            <a:endParaRPr lang="en-US" sz="3600" dirty="0">
              <a:latin typeface="+mj-lt"/>
            </a:endParaRPr>
          </a:p>
        </p:txBody>
      </p:sp>
      <p:sp>
        <p:nvSpPr>
          <p:cNvPr id="4" name="Content Placeholder 3"/>
          <p:cNvSpPr>
            <a:spLocks noGrp="1"/>
          </p:cNvSpPr>
          <p:nvPr>
            <p:ph idx="1"/>
          </p:nvPr>
        </p:nvSpPr>
        <p:spPr>
          <a:xfrm>
            <a:off x="457200" y="990595"/>
            <a:ext cx="8229600" cy="417728"/>
          </a:xfrm>
        </p:spPr>
        <p:txBody>
          <a:bodyPr/>
          <a:lstStyle/>
          <a:p>
            <a:pPr marL="0" indent="0">
              <a:buNone/>
            </a:pPr>
            <a:r>
              <a:rPr lang="en-IN" sz="2400" b="1" dirty="0"/>
              <a:t>SQL Logical Operators</a:t>
            </a:r>
            <a:endParaRPr lang="en-IN" sz="2400" dirty="0"/>
          </a:p>
        </p:txBody>
      </p:sp>
      <p:graphicFrame>
        <p:nvGraphicFramePr>
          <p:cNvPr id="3" name="Table 2"/>
          <p:cNvGraphicFramePr>
            <a:graphicFrameLocks noGrp="1"/>
          </p:cNvGraphicFramePr>
          <p:nvPr>
            <p:extLst>
              <p:ext uri="{D42A27DB-BD31-4B8C-83A1-F6EECF244321}">
                <p14:modId xmlns:p14="http://schemas.microsoft.com/office/powerpoint/2010/main" val="1425735794"/>
              </p:ext>
            </p:extLst>
          </p:nvPr>
        </p:nvGraphicFramePr>
        <p:xfrm>
          <a:off x="457200" y="1547941"/>
          <a:ext cx="8153400" cy="1455747"/>
        </p:xfrm>
        <a:graphic>
          <a:graphicData uri="http://schemas.openxmlformats.org/drawingml/2006/table">
            <a:tbl>
              <a:tblPr firstRow="1" firstCol="1" bandRow="1">
                <a:tableStyleId>{2D5ABB26-0587-4C30-8999-92F81FD0307C}</a:tableStyleId>
              </a:tblPr>
              <a:tblGrid>
                <a:gridCol w="1676400">
                  <a:extLst>
                    <a:ext uri="{9D8B030D-6E8A-4147-A177-3AD203B41FA5}">
                      <a16:colId xmlns:a16="http://schemas.microsoft.com/office/drawing/2014/main" val="20000"/>
                    </a:ext>
                  </a:extLst>
                </a:gridCol>
                <a:gridCol w="6477000">
                  <a:extLst>
                    <a:ext uri="{9D8B030D-6E8A-4147-A177-3AD203B41FA5}">
                      <a16:colId xmlns:a16="http://schemas.microsoft.com/office/drawing/2014/main" val="20001"/>
                    </a:ext>
                  </a:extLst>
                </a:gridCol>
              </a:tblGrid>
              <a:tr h="297698">
                <a:tc>
                  <a:txBody>
                    <a:bodyPr/>
                    <a:lstStyle/>
                    <a:p>
                      <a:pPr marL="0" marR="0">
                        <a:lnSpc>
                          <a:spcPct val="115000"/>
                        </a:lnSpc>
                        <a:spcBef>
                          <a:spcPts val="0"/>
                        </a:spcBef>
                        <a:spcAft>
                          <a:spcPts val="0"/>
                        </a:spcAft>
                      </a:pPr>
                      <a:r>
                        <a:rPr lang="en-US" sz="1800" b="1" dirty="0">
                          <a:solidFill>
                            <a:schemeClr val="bg1"/>
                          </a:solidFill>
                          <a:effectLst/>
                        </a:rPr>
                        <a:t>Operator</a:t>
                      </a:r>
                      <a:endParaRPr lang="en-US" sz="2400" b="1" dirty="0">
                        <a:solidFill>
                          <a:schemeClr val="bg1"/>
                        </a:solidFill>
                        <a:effectLst/>
                        <a:latin typeface="Calibri"/>
                        <a:ea typeface="Calibri"/>
                        <a:cs typeface="Times New Roman"/>
                      </a:endParaRPr>
                    </a:p>
                  </a:txBody>
                  <a:tcPr marL="68580" marR="68580" marT="0" marB="0">
                    <a:solidFill>
                      <a:srgbClr val="007FA3"/>
                    </a:solidFill>
                  </a:tcPr>
                </a:tc>
                <a:tc>
                  <a:txBody>
                    <a:bodyPr/>
                    <a:lstStyle/>
                    <a:p>
                      <a:pPr marL="0" marR="0">
                        <a:lnSpc>
                          <a:spcPct val="115000"/>
                        </a:lnSpc>
                        <a:spcBef>
                          <a:spcPts val="0"/>
                        </a:spcBef>
                        <a:spcAft>
                          <a:spcPts val="0"/>
                        </a:spcAft>
                      </a:pPr>
                      <a:r>
                        <a:rPr lang="en-US" sz="1800" b="1" dirty="0">
                          <a:solidFill>
                            <a:schemeClr val="bg1"/>
                          </a:solidFill>
                          <a:effectLst/>
                        </a:rPr>
                        <a:t>Meaning</a:t>
                      </a:r>
                      <a:endParaRPr lang="en-US" sz="2400" b="1" dirty="0">
                        <a:solidFill>
                          <a:schemeClr val="bg1"/>
                        </a:solidFill>
                        <a:effectLst/>
                        <a:latin typeface="Calibri"/>
                        <a:ea typeface="Calibri"/>
                        <a:cs typeface="Times New Roman"/>
                      </a:endParaRPr>
                    </a:p>
                  </a:txBody>
                  <a:tcPr marL="68580" marR="68580" marT="0" marB="0">
                    <a:solidFill>
                      <a:srgbClr val="007FA3"/>
                    </a:solidFill>
                  </a:tcPr>
                </a:tc>
                <a:extLst>
                  <a:ext uri="{0D108BD9-81ED-4DB2-BD59-A6C34878D82A}">
                    <a16:rowId xmlns:a16="http://schemas.microsoft.com/office/drawing/2014/main" val="10000"/>
                  </a:ext>
                </a:extLst>
              </a:tr>
              <a:tr h="297698">
                <a:tc>
                  <a:txBody>
                    <a:bodyPr/>
                    <a:lstStyle/>
                    <a:p>
                      <a:pPr marL="0" marR="0">
                        <a:lnSpc>
                          <a:spcPct val="115000"/>
                        </a:lnSpc>
                        <a:spcBef>
                          <a:spcPts val="440"/>
                        </a:spcBef>
                        <a:spcAft>
                          <a:spcPts val="0"/>
                        </a:spcAft>
                      </a:pPr>
                      <a:r>
                        <a:rPr lang="en-US" sz="1800" dirty="0">
                          <a:effectLst/>
                        </a:rPr>
                        <a:t>AND</a:t>
                      </a:r>
                      <a:endParaRPr lang="en-US" sz="2400" dirty="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440"/>
                        </a:spcBef>
                        <a:spcAft>
                          <a:spcPts val="0"/>
                        </a:spcAft>
                      </a:pPr>
                      <a:r>
                        <a:rPr lang="en-US" sz="1800" dirty="0">
                          <a:effectLst/>
                        </a:rPr>
                        <a:t>Both</a:t>
                      </a:r>
                      <a:r>
                        <a:rPr lang="en-US" sz="1800" spc="40" dirty="0">
                          <a:effectLst/>
                        </a:rPr>
                        <a:t> </a:t>
                      </a:r>
                      <a:r>
                        <a:rPr lang="en-US" sz="1800" dirty="0">
                          <a:effectLst/>
                        </a:rPr>
                        <a:t>arguments</a:t>
                      </a:r>
                      <a:r>
                        <a:rPr lang="en-US" sz="1800" spc="125" dirty="0">
                          <a:effectLst/>
                        </a:rPr>
                        <a:t> </a:t>
                      </a:r>
                      <a:r>
                        <a:rPr lang="en-US" sz="1800" dirty="0">
                          <a:effectLst/>
                        </a:rPr>
                        <a:t>are</a:t>
                      </a:r>
                      <a:r>
                        <a:rPr lang="en-US" sz="1800" spc="35" dirty="0">
                          <a:effectLst/>
                        </a:rPr>
                        <a:t> </a:t>
                      </a:r>
                      <a:r>
                        <a:rPr lang="en-US" sz="1800" dirty="0">
                          <a:effectLst/>
                        </a:rPr>
                        <a:t>TRUE</a:t>
                      </a:r>
                      <a:endParaRPr lang="en-US" sz="2400" dirty="0">
                        <a:effectLst/>
                        <a:latin typeface="Calibri"/>
                        <a:ea typeface="Calibri"/>
                        <a:cs typeface="Times New Roman"/>
                      </a:endParaRPr>
                    </a:p>
                  </a:txBody>
                  <a:tcPr marL="68580" marR="68580" marT="0" marB="0">
                    <a:solidFill>
                      <a:srgbClr val="D4EAE4"/>
                    </a:solidFill>
                  </a:tcPr>
                </a:tc>
                <a:extLst>
                  <a:ext uri="{0D108BD9-81ED-4DB2-BD59-A6C34878D82A}">
                    <a16:rowId xmlns:a16="http://schemas.microsoft.com/office/drawing/2014/main" val="10001"/>
                  </a:ext>
                </a:extLst>
              </a:tr>
              <a:tr h="359663">
                <a:tc>
                  <a:txBody>
                    <a:bodyPr/>
                    <a:lstStyle/>
                    <a:p>
                      <a:pPr marL="0" marR="814705">
                        <a:lnSpc>
                          <a:spcPct val="115000"/>
                        </a:lnSpc>
                        <a:spcBef>
                          <a:spcPts val="415"/>
                        </a:spcBef>
                        <a:spcAft>
                          <a:spcPts val="0"/>
                        </a:spcAft>
                      </a:pPr>
                      <a:r>
                        <a:rPr lang="en-US" sz="1800" dirty="0">
                          <a:effectLst/>
                        </a:rPr>
                        <a:t>OR</a:t>
                      </a:r>
                      <a:endParaRPr lang="en-US" sz="2400" dirty="0">
                        <a:effectLst/>
                        <a:latin typeface="Calibri"/>
                        <a:ea typeface="Calibri"/>
                        <a:cs typeface="Times New Roman"/>
                      </a:endParaRPr>
                    </a:p>
                  </a:txBody>
                  <a:tcPr marL="68580" marR="68580" marT="0" marB="0">
                    <a:solidFill>
                      <a:srgbClr val="D4EAE4"/>
                    </a:solidFill>
                  </a:tcPr>
                </a:tc>
                <a:tc>
                  <a:txBody>
                    <a:bodyPr/>
                    <a:lstStyle/>
                    <a:p>
                      <a:pPr marL="0" marR="814705">
                        <a:lnSpc>
                          <a:spcPct val="115000"/>
                        </a:lnSpc>
                        <a:spcBef>
                          <a:spcPts val="415"/>
                        </a:spcBef>
                        <a:spcAft>
                          <a:spcPts val="0"/>
                        </a:spcAft>
                      </a:pPr>
                      <a:r>
                        <a:rPr lang="en-US" sz="1800" dirty="0">
                          <a:effectLst/>
                        </a:rPr>
                        <a:t>One</a:t>
                      </a:r>
                      <a:r>
                        <a:rPr lang="en-US" sz="1800" spc="115" dirty="0">
                          <a:effectLst/>
                        </a:rPr>
                        <a:t> </a:t>
                      </a:r>
                      <a:r>
                        <a:rPr lang="en-US" sz="1800" dirty="0">
                          <a:effectLst/>
                        </a:rPr>
                        <a:t>or</a:t>
                      </a:r>
                      <a:r>
                        <a:rPr lang="en-US" sz="1800" spc="50" dirty="0">
                          <a:effectLst/>
                        </a:rPr>
                        <a:t> </a:t>
                      </a:r>
                      <a:r>
                        <a:rPr lang="en-US" sz="1800" dirty="0">
                          <a:effectLst/>
                        </a:rPr>
                        <a:t>the</a:t>
                      </a:r>
                      <a:r>
                        <a:rPr lang="en-US" sz="1800" spc="75" dirty="0">
                          <a:effectLst/>
                        </a:rPr>
                        <a:t> </a:t>
                      </a:r>
                      <a:r>
                        <a:rPr lang="en-US" sz="1800" dirty="0">
                          <a:effectLst/>
                        </a:rPr>
                        <a:t>other</a:t>
                      </a:r>
                      <a:r>
                        <a:rPr lang="en-US" sz="1800" spc="125" dirty="0">
                          <a:effectLst/>
                        </a:rPr>
                        <a:t> </a:t>
                      </a:r>
                      <a:r>
                        <a:rPr lang="en-US" sz="1800" dirty="0">
                          <a:effectLst/>
                        </a:rPr>
                        <a:t>or</a:t>
                      </a:r>
                      <a:r>
                        <a:rPr lang="en-US" sz="1800" spc="50" dirty="0">
                          <a:effectLst/>
                        </a:rPr>
                        <a:t> </a:t>
                      </a:r>
                      <a:r>
                        <a:rPr lang="en-US" sz="1800" dirty="0">
                          <a:effectLst/>
                        </a:rPr>
                        <a:t>both</a:t>
                      </a:r>
                      <a:r>
                        <a:rPr lang="en-US" sz="1800" spc="140" dirty="0">
                          <a:effectLst/>
                        </a:rPr>
                        <a:t> </a:t>
                      </a:r>
                      <a:r>
                        <a:rPr lang="en-US" sz="1800" dirty="0">
                          <a:effectLst/>
                        </a:rPr>
                        <a:t>of the</a:t>
                      </a:r>
                      <a:r>
                        <a:rPr lang="en-US" sz="1800" spc="75" dirty="0">
                          <a:effectLst/>
                        </a:rPr>
                        <a:t> </a:t>
                      </a:r>
                      <a:r>
                        <a:rPr lang="en-US" sz="1800" dirty="0">
                          <a:effectLst/>
                        </a:rPr>
                        <a:t>arguments</a:t>
                      </a:r>
                      <a:r>
                        <a:rPr lang="en-US" sz="1800" spc="125" dirty="0">
                          <a:effectLst/>
                        </a:rPr>
                        <a:t> </a:t>
                      </a:r>
                      <a:r>
                        <a:rPr lang="en-US" sz="1800" dirty="0" smtClean="0">
                          <a:effectLst/>
                        </a:rPr>
                        <a:t>are TRUE</a:t>
                      </a:r>
                      <a:endParaRPr lang="en-US" sz="2400" dirty="0">
                        <a:effectLst/>
                        <a:latin typeface="Calibri"/>
                        <a:ea typeface="Calibri"/>
                        <a:cs typeface="Times New Roman"/>
                      </a:endParaRPr>
                    </a:p>
                  </a:txBody>
                  <a:tcPr marL="68580" marR="68580" marT="0" marB="0">
                    <a:solidFill>
                      <a:srgbClr val="D4EAE4"/>
                    </a:solidFill>
                  </a:tcPr>
                </a:tc>
                <a:extLst>
                  <a:ext uri="{0D108BD9-81ED-4DB2-BD59-A6C34878D82A}">
                    <a16:rowId xmlns:a16="http://schemas.microsoft.com/office/drawing/2014/main" val="10002"/>
                  </a:ext>
                </a:extLst>
              </a:tr>
              <a:tr h="465148">
                <a:tc>
                  <a:txBody>
                    <a:bodyPr/>
                    <a:lstStyle/>
                    <a:p>
                      <a:pPr marL="0" marR="814705">
                        <a:lnSpc>
                          <a:spcPct val="115000"/>
                        </a:lnSpc>
                        <a:spcBef>
                          <a:spcPts val="415"/>
                        </a:spcBef>
                        <a:spcAft>
                          <a:spcPts val="0"/>
                        </a:spcAft>
                      </a:pPr>
                      <a:r>
                        <a:rPr lang="en-US" sz="1800" dirty="0">
                          <a:effectLst/>
                        </a:rPr>
                        <a:t>NOT</a:t>
                      </a:r>
                      <a:endParaRPr lang="en-US" sz="2400" dirty="0">
                        <a:effectLst/>
                        <a:latin typeface="Calibri"/>
                        <a:ea typeface="Calibri"/>
                        <a:cs typeface="Times New Roman"/>
                      </a:endParaRPr>
                    </a:p>
                  </a:txBody>
                  <a:tcPr marL="68580" marR="68580" marT="0" marB="0">
                    <a:solidFill>
                      <a:srgbClr val="D4EAE4"/>
                    </a:solidFill>
                  </a:tcPr>
                </a:tc>
                <a:tc>
                  <a:txBody>
                    <a:bodyPr/>
                    <a:lstStyle/>
                    <a:p>
                      <a:pPr marL="0" marR="814705">
                        <a:lnSpc>
                          <a:spcPct val="115000"/>
                        </a:lnSpc>
                        <a:spcBef>
                          <a:spcPts val="415"/>
                        </a:spcBef>
                        <a:spcAft>
                          <a:spcPts val="0"/>
                        </a:spcAft>
                      </a:pPr>
                      <a:r>
                        <a:rPr lang="en-US" sz="1800" dirty="0">
                          <a:effectLst/>
                        </a:rPr>
                        <a:t>Negates</a:t>
                      </a:r>
                      <a:r>
                        <a:rPr lang="en-US" sz="1800" spc="65" dirty="0">
                          <a:effectLst/>
                        </a:rPr>
                        <a:t> </a:t>
                      </a:r>
                      <a:r>
                        <a:rPr lang="en-US" sz="1800" dirty="0">
                          <a:effectLst/>
                        </a:rPr>
                        <a:t>the</a:t>
                      </a:r>
                      <a:r>
                        <a:rPr lang="en-US" sz="1800" spc="75" dirty="0">
                          <a:effectLst/>
                        </a:rPr>
                        <a:t> </a:t>
                      </a:r>
                      <a:r>
                        <a:rPr lang="en-US" sz="1800" dirty="0">
                          <a:effectLst/>
                        </a:rPr>
                        <a:t>associated operator</a:t>
                      </a:r>
                      <a:endParaRPr lang="en-US" sz="2400" dirty="0">
                        <a:effectLst/>
                        <a:latin typeface="Calibri"/>
                        <a:ea typeface="Calibri"/>
                        <a:cs typeface="Times New Roman"/>
                      </a:endParaRPr>
                    </a:p>
                  </a:txBody>
                  <a:tcPr marL="68580" marR="68580" marT="0" marB="0">
                    <a:solidFill>
                      <a:srgbClr val="D4EAE4"/>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2979579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099"/>
            <a:ext cx="8153400" cy="619125"/>
          </a:xfrm>
        </p:spPr>
        <p:txBody>
          <a:bodyPr wrap="square" anchor="ctr">
            <a:noAutofit/>
          </a:bodyPr>
          <a:lstStyle/>
          <a:p>
            <a:r>
              <a:rPr lang="en-IN" sz="3600" dirty="0">
                <a:latin typeface="+mj-lt"/>
              </a:rPr>
              <a:t>Wedgewood Pacific Example</a:t>
            </a:r>
            <a:endParaRPr lang="en-US" sz="3600" dirty="0">
              <a:latin typeface="+mj-lt"/>
            </a:endParaRPr>
          </a:p>
        </p:txBody>
      </p:sp>
      <p:sp>
        <p:nvSpPr>
          <p:cNvPr id="3" name="Content Placeholder 2"/>
          <p:cNvSpPr>
            <a:spLocks noGrp="1"/>
          </p:cNvSpPr>
          <p:nvPr>
            <p:ph idx="1"/>
          </p:nvPr>
        </p:nvSpPr>
        <p:spPr>
          <a:xfrm>
            <a:off x="457200" y="695324"/>
            <a:ext cx="8153400" cy="885825"/>
          </a:xfrm>
        </p:spPr>
        <p:txBody>
          <a:bodyPr wrap="square" anchor="ctr">
            <a:noAutofit/>
          </a:bodyPr>
          <a:lstStyle/>
          <a:p>
            <a:pPr marL="0" lvl="0" indent="0">
              <a:spcBef>
                <a:spcPts val="0"/>
              </a:spcBef>
              <a:buClr>
                <a:schemeClr val="lt1"/>
              </a:buClr>
              <a:buSzPct val="25000"/>
              <a:buNone/>
              <a:tabLst>
                <a:tab pos="628650" algn="l"/>
              </a:tabLst>
            </a:pPr>
            <a:r>
              <a:rPr lang="en-US" sz="2800" b="1" dirty="0">
                <a:solidFill>
                  <a:srgbClr val="007FA3"/>
                </a:solidFill>
              </a:rPr>
              <a:t>Learn basic SQL statements for creating database structures</a:t>
            </a:r>
            <a:endParaRPr lang="en-IN" sz="2800" b="1" dirty="0">
              <a:solidFill>
                <a:srgbClr val="007FA3"/>
              </a:solidFill>
            </a:endParaRPr>
          </a:p>
        </p:txBody>
      </p:sp>
      <p:sp>
        <p:nvSpPr>
          <p:cNvPr id="4" name="Content Placeholder 3"/>
          <p:cNvSpPr>
            <a:spLocks noGrp="1"/>
          </p:cNvSpPr>
          <p:nvPr>
            <p:ph idx="13"/>
          </p:nvPr>
        </p:nvSpPr>
        <p:spPr>
          <a:xfrm>
            <a:off x="457200" y="1771650"/>
            <a:ext cx="8153400" cy="2876550"/>
          </a:xfrm>
        </p:spPr>
        <p:txBody>
          <a:bodyPr>
            <a:noAutofit/>
          </a:bodyPr>
          <a:lstStyle/>
          <a:p>
            <a:r>
              <a:rPr lang="en-US" sz="2000" dirty="0"/>
              <a:t>This chapter uses the Wedgewood Pacific (WP) company as an example.</a:t>
            </a:r>
          </a:p>
          <a:p>
            <a:pPr marL="829818" lvl="1" indent="-342900"/>
            <a:r>
              <a:rPr lang="en-US" sz="2000" dirty="0"/>
              <a:t>Founded in 1957 in Seattle, WA</a:t>
            </a:r>
          </a:p>
          <a:p>
            <a:pPr marL="829818" lvl="1" indent="-342900"/>
            <a:r>
              <a:rPr lang="en-US" sz="2000" dirty="0"/>
              <a:t>Manufacture and sell consumer drone aircraft</a:t>
            </a:r>
          </a:p>
          <a:p>
            <a:pPr marL="829818" lvl="1" indent="-342900"/>
            <a:r>
              <a:rPr lang="en-US" sz="2000" dirty="0"/>
              <a:t>In January, 2018, the FAA said that over one million drones had been registered</a:t>
            </a:r>
          </a:p>
          <a:p>
            <a:pPr marL="829818" lvl="1" indent="-342900"/>
            <a:r>
              <a:rPr lang="en-US" sz="2000" dirty="0"/>
              <a:t>WP’s database has four tables (Department, Employee, Project, and Assignment)</a:t>
            </a:r>
            <a:endParaRPr lang="en-IN" sz="2000" dirty="0" smtClean="0"/>
          </a:p>
        </p:txBody>
      </p:sp>
    </p:spTree>
    <p:extLst>
      <p:ext uri="{BB962C8B-B14F-4D97-AF65-F5344CB8AC3E}">
        <p14:creationId xmlns:p14="http://schemas.microsoft.com/office/powerpoint/2010/main" val="38501061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50"/>
            <a:ext cx="8153400" cy="1143000"/>
          </a:xfrm>
        </p:spPr>
        <p:txBody>
          <a:bodyPr wrap="square" anchor="ctr">
            <a:noAutofit/>
          </a:bodyPr>
          <a:lstStyle/>
          <a:p>
            <a:r>
              <a:rPr lang="en-US" sz="3600" dirty="0">
                <a:latin typeface="+mj-lt"/>
              </a:rPr>
              <a:t>Single Table Queries:  SQL WHERE Clauses Using Ranges of Values</a:t>
            </a:r>
          </a:p>
        </p:txBody>
      </p:sp>
      <p:sp>
        <p:nvSpPr>
          <p:cNvPr id="3" name="Content Placeholder 2"/>
          <p:cNvSpPr>
            <a:spLocks noGrp="1"/>
          </p:cNvSpPr>
          <p:nvPr>
            <p:ph idx="1"/>
          </p:nvPr>
        </p:nvSpPr>
        <p:spPr>
          <a:xfrm>
            <a:off x="457200" y="1262300"/>
            <a:ext cx="8153400" cy="928449"/>
          </a:xfrm>
        </p:spPr>
        <p:txBody>
          <a:bodyPr wrap="square" anchor="ctr">
            <a:noAutofit/>
          </a:bodyPr>
          <a:lstStyle/>
          <a:p>
            <a:pPr marL="0" lvl="0" indent="0">
              <a:spcBef>
                <a:spcPts val="0"/>
              </a:spcBef>
              <a:buClr>
                <a:schemeClr val="lt1"/>
              </a:buClr>
              <a:buSzPct val="25000"/>
              <a:buNone/>
              <a:tabLst>
                <a:tab pos="628650" algn="l"/>
              </a:tabLst>
            </a:pPr>
            <a:r>
              <a:rPr lang="en-US" sz="2800" b="1" dirty="0">
                <a:solidFill>
                  <a:srgbClr val="007FA3"/>
                </a:solidFill>
              </a:rPr>
              <a:t>Learn basic SQL SELECT statements and options for processing a single table</a:t>
            </a:r>
            <a:endParaRPr lang="en-IN" sz="2800" b="1" dirty="0">
              <a:solidFill>
                <a:srgbClr val="007FA3"/>
              </a:solidFill>
            </a:endParaRPr>
          </a:p>
        </p:txBody>
      </p:sp>
      <p:pic>
        <p:nvPicPr>
          <p:cNvPr id="36866" name="Picture 2" descr="The following text is given in the image:&#10;Line 1: Forward slash asterisk space asterisk asterisk asterisk SQL hyphen Query hyphen CH03 hyphen 21 asterisk asterisk asterisk space asterisk forward slash&#10;Line 2: SELECT asterisk&#10;Line 3: FROM PROJECT&#10;Line 4: WHERE ProjectName LIKE open single quote 2019 Q underscore Portfolio Analysis close single quote semicolon&#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250" y="2257425"/>
            <a:ext cx="5743575" cy="127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867" name="Picture 3" descr="The image shows a table for single table queries: SQL where clauses using range of values. &#10;The table is divided into the following columns; first name, last name, department and office phone. The following information is given in the table:&#10;1. &#10;a. First name: Rosalie&#10;b. Last name: Jackson&#10;c. Department: Administration&#10;d. office phone: 360-285-8120&#10;2. &#10;a. First name: Richard&#10;b. Last name: Bandalone&#10;c. Department: Legal&#10;d. office phone: 360-285-8210&#10;3. &#10;a. First name: George &#10;b. Last name: Smith&#10;c. Department: Human Resources&#10;d. office phone: 360-285-8310&#10;4. &#10;a. First name: Alan &#10;b. Last name: Adams&#10;c. Department: Human Resources&#10;d. office phone: 360-285-8320&#10;"/>
          <p:cNvPicPr>
            <a:picLocks noChangeAspect="1" noChangeArrowheads="1"/>
          </p:cNvPicPr>
          <p:nvPr/>
        </p:nvPicPr>
        <p:blipFill rotWithShape="1">
          <a:blip r:embed="rId4">
            <a:extLst>
              <a:ext uri="{28A0092B-C50C-407E-A947-70E740481C1C}">
                <a14:useLocalDpi xmlns:a14="http://schemas.microsoft.com/office/drawing/2010/main" val="0"/>
              </a:ext>
            </a:extLst>
          </a:blip>
          <a:srcRect b="19178"/>
          <a:stretch/>
        </p:blipFill>
        <p:spPr bwMode="auto">
          <a:xfrm>
            <a:off x="575245" y="3729871"/>
            <a:ext cx="7993510" cy="1842254"/>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3"/>
          </p:nvPr>
        </p:nvSpPr>
        <p:spPr>
          <a:xfrm>
            <a:off x="447675" y="5981700"/>
            <a:ext cx="8162925" cy="266700"/>
          </a:xfrm>
        </p:spPr>
        <p:txBody>
          <a:bodyPr>
            <a:noAutofit/>
          </a:bodyPr>
          <a:lstStyle/>
          <a:p>
            <a:pPr marL="0" indent="0">
              <a:buNone/>
            </a:pPr>
            <a:r>
              <a:rPr lang="en-US" dirty="0"/>
              <a:t>MySQL Community Server 8.0, MySQL Workbench, Oracle Corporation.</a:t>
            </a:r>
          </a:p>
        </p:txBody>
      </p:sp>
    </p:spTree>
    <p:extLst>
      <p:ext uri="{BB962C8B-B14F-4D97-AF65-F5344CB8AC3E}">
        <p14:creationId xmlns:p14="http://schemas.microsoft.com/office/powerpoint/2010/main" val="15086376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624"/>
            <a:ext cx="8153400" cy="1152525"/>
          </a:xfrm>
        </p:spPr>
        <p:txBody>
          <a:bodyPr wrap="square" anchor="ctr">
            <a:noAutofit/>
          </a:bodyPr>
          <a:lstStyle/>
          <a:p>
            <a:r>
              <a:rPr lang="en-US" sz="3600" dirty="0">
                <a:latin typeface="+mj-lt"/>
              </a:rPr>
              <a:t>Single Table Queries:  SQL WHERE Clauses Using Wildcards</a:t>
            </a:r>
          </a:p>
        </p:txBody>
      </p:sp>
      <p:sp>
        <p:nvSpPr>
          <p:cNvPr id="3" name="Content Placeholder 2"/>
          <p:cNvSpPr>
            <a:spLocks noGrp="1"/>
          </p:cNvSpPr>
          <p:nvPr>
            <p:ph idx="1"/>
          </p:nvPr>
        </p:nvSpPr>
        <p:spPr>
          <a:xfrm>
            <a:off x="457200" y="1262301"/>
            <a:ext cx="8153400" cy="937974"/>
          </a:xfrm>
        </p:spPr>
        <p:txBody>
          <a:bodyPr wrap="square" anchor="ctr">
            <a:noAutofit/>
          </a:bodyPr>
          <a:lstStyle/>
          <a:p>
            <a:pPr marL="0" lvl="0" indent="0">
              <a:spcBef>
                <a:spcPts val="0"/>
              </a:spcBef>
              <a:buClr>
                <a:schemeClr val="lt1"/>
              </a:buClr>
              <a:buSzPct val="25000"/>
              <a:buNone/>
              <a:tabLst>
                <a:tab pos="628650" algn="l"/>
              </a:tabLst>
            </a:pPr>
            <a:r>
              <a:rPr lang="en-US" sz="2800" b="1" dirty="0">
                <a:solidFill>
                  <a:srgbClr val="007FA3"/>
                </a:solidFill>
              </a:rPr>
              <a:t>Learn basic SQL SELECT statements and options for processing a single table</a:t>
            </a:r>
            <a:endParaRPr lang="en-IN" sz="2800" b="1" dirty="0">
              <a:solidFill>
                <a:srgbClr val="007FA3"/>
              </a:solidFill>
            </a:endParaRPr>
          </a:p>
        </p:txBody>
      </p:sp>
      <p:sp>
        <p:nvSpPr>
          <p:cNvPr id="4" name="Content Placeholder 3"/>
          <p:cNvSpPr>
            <a:spLocks noGrp="1"/>
          </p:cNvSpPr>
          <p:nvPr>
            <p:ph idx="13"/>
          </p:nvPr>
        </p:nvSpPr>
        <p:spPr>
          <a:xfrm>
            <a:off x="447675" y="2286000"/>
            <a:ext cx="8153400" cy="762000"/>
          </a:xfrm>
        </p:spPr>
        <p:txBody>
          <a:bodyPr>
            <a:noAutofit/>
          </a:bodyPr>
          <a:lstStyle/>
          <a:p>
            <a:pPr marL="0" indent="0">
              <a:buNone/>
            </a:pPr>
            <a:r>
              <a:rPr lang="en-US" sz="2200" dirty="0"/>
              <a:t>When using an underscore it means that any character can occur in the spot occupied by the underscore.</a:t>
            </a:r>
            <a:endParaRPr lang="en-IN" sz="2200" dirty="0" smtClean="0"/>
          </a:p>
        </p:txBody>
      </p:sp>
      <p:pic>
        <p:nvPicPr>
          <p:cNvPr id="37890" name="Picture 2" descr="The image shows the following information:&#10;Line 1:  forward slash asterisk space asterisk asterisk asterisk SQL-Query-CH03-21 asterisk asterisk asterisk space asterisk forward slash&#10;Line 2: SELECT asterisk&#10;Line 3: FROM PROJECT&#10;Line 4: WHERE ProjectName LIKE '2019 Q_ Portfolio Analysis’ semicolon&#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725" y="3114675"/>
            <a:ext cx="5562600" cy="1076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Content Placeholder 8"/>
          <p:cNvSpPr>
            <a:spLocks noGrp="1"/>
          </p:cNvSpPr>
          <p:nvPr>
            <p:ph sz="quarter" idx="14"/>
          </p:nvPr>
        </p:nvSpPr>
        <p:spPr>
          <a:xfrm>
            <a:off x="457200" y="4271486"/>
            <a:ext cx="8153400" cy="833914"/>
          </a:xfrm>
        </p:spPr>
        <p:txBody>
          <a:bodyPr>
            <a:noAutofit/>
          </a:bodyPr>
          <a:lstStyle/>
          <a:p>
            <a:pPr marL="0" indent="0">
              <a:buNone/>
            </a:pPr>
            <a:r>
              <a:rPr lang="en-US" sz="2400" dirty="0"/>
              <a:t>Notice below that an underscore is used for each space needed.</a:t>
            </a:r>
          </a:p>
        </p:txBody>
      </p:sp>
      <p:pic>
        <p:nvPicPr>
          <p:cNvPr id="37891" name="Picture 3" descr="The image shows the following information:&#10;Line 1:  forward slash asterisk space asterisk asterisk asterisk SQL-Query-CH03-22  forward slash asterisk space asterisk asterisk asterisk&#10;Line 2: SELECT asterisk&#10;Line 3:FROM EMPLOYEE&#10;Line 4: WHERE OfficePhone LIKE '360-285-88’ semicolon&#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725" y="5162550"/>
            <a:ext cx="4533900" cy="1085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3187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624"/>
            <a:ext cx="8153400" cy="1152525"/>
          </a:xfrm>
        </p:spPr>
        <p:txBody>
          <a:bodyPr wrap="square" anchor="ctr">
            <a:noAutofit/>
          </a:bodyPr>
          <a:lstStyle/>
          <a:p>
            <a:r>
              <a:rPr lang="en-US" sz="3600" dirty="0">
                <a:latin typeface="+mj-lt"/>
              </a:rPr>
              <a:t>Single Table Queries:  SQL WHERE Clauses That Use NULL Values</a:t>
            </a:r>
          </a:p>
        </p:txBody>
      </p:sp>
      <p:sp>
        <p:nvSpPr>
          <p:cNvPr id="3" name="Content Placeholder 2"/>
          <p:cNvSpPr>
            <a:spLocks noGrp="1"/>
          </p:cNvSpPr>
          <p:nvPr>
            <p:ph idx="1"/>
          </p:nvPr>
        </p:nvSpPr>
        <p:spPr>
          <a:xfrm>
            <a:off x="457200" y="1309925"/>
            <a:ext cx="8153400" cy="947499"/>
          </a:xfrm>
        </p:spPr>
        <p:txBody>
          <a:bodyPr wrap="square" anchor="ctr">
            <a:noAutofit/>
          </a:bodyPr>
          <a:lstStyle/>
          <a:p>
            <a:pPr marL="0" lvl="0" indent="0">
              <a:spcBef>
                <a:spcPts val="0"/>
              </a:spcBef>
              <a:buClr>
                <a:schemeClr val="lt1"/>
              </a:buClr>
              <a:buSzPct val="25000"/>
              <a:buNone/>
              <a:tabLst>
                <a:tab pos="628650" algn="l"/>
              </a:tabLst>
            </a:pPr>
            <a:r>
              <a:rPr lang="en-US" sz="2800" b="1" dirty="0">
                <a:solidFill>
                  <a:srgbClr val="007FA3"/>
                </a:solidFill>
              </a:rPr>
              <a:t>Learn basic SQL SELECT statements and options for processing a single table</a:t>
            </a:r>
            <a:endParaRPr lang="en-IN" sz="2800" b="1" dirty="0">
              <a:solidFill>
                <a:srgbClr val="007FA3"/>
              </a:solidFill>
            </a:endParaRPr>
          </a:p>
        </p:txBody>
      </p:sp>
      <p:sp>
        <p:nvSpPr>
          <p:cNvPr id="4" name="Content Placeholder 3"/>
          <p:cNvSpPr>
            <a:spLocks noGrp="1"/>
          </p:cNvSpPr>
          <p:nvPr>
            <p:ph idx="13"/>
          </p:nvPr>
        </p:nvSpPr>
        <p:spPr>
          <a:xfrm>
            <a:off x="447675" y="2286000"/>
            <a:ext cx="8153400" cy="762000"/>
          </a:xfrm>
        </p:spPr>
        <p:txBody>
          <a:bodyPr wrap="square">
            <a:noAutofit/>
          </a:bodyPr>
          <a:lstStyle/>
          <a:p>
            <a:pPr marL="0" indent="0">
              <a:buNone/>
            </a:pPr>
            <a:r>
              <a:rPr lang="en-US" sz="2200" dirty="0"/>
              <a:t>To include or exclude rows that contain NULL values, we use the IS NULL or IS NOT NULL comparison values.</a:t>
            </a:r>
            <a:endParaRPr lang="en-IN" sz="2200" dirty="0" smtClean="0"/>
          </a:p>
        </p:txBody>
      </p:sp>
      <p:pic>
        <p:nvPicPr>
          <p:cNvPr id="38914" name="Picture 2" descr="The image shows the following information:&#10;Line 1:  forward slash asterisk space asterisk asterisk asterisk SQL-Query-CH03-26 asterisk forward slash&#10;Line 2: SELECT FirstName, LastName, Department, OfficePhone FROM EMPLOYEE WHERE OfficePhone IS NULL semicolon&#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725" y="3086100"/>
            <a:ext cx="5715000" cy="1076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8915" name="Picture 3" descr="The image shows the following information:&#10;Line 1:  forward slash asterisk space asterisk asterisk asterisk SQL-Query-CH03-27  forward slash asterisk space asterisk asterisk asterisk&#10;Line 2: SELECT FirstName, LastName, Department, OfficePhone&#10;Line 3: FROM MPLOYEE&#10;Line 4: WHERE OfficePhone IS NOT NULL semicolon&#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725" y="4381500"/>
            <a:ext cx="5676900" cy="1028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51126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624"/>
            <a:ext cx="8153400" cy="1152525"/>
          </a:xfrm>
        </p:spPr>
        <p:txBody>
          <a:bodyPr wrap="square" anchor="ctr">
            <a:noAutofit/>
          </a:bodyPr>
          <a:lstStyle/>
          <a:p>
            <a:r>
              <a:rPr lang="en-US" sz="3600" dirty="0">
                <a:latin typeface="+mj-lt"/>
              </a:rPr>
              <a:t>Single Table Queries:  SQL Queries That Perform Calculations</a:t>
            </a:r>
          </a:p>
        </p:txBody>
      </p:sp>
      <p:sp>
        <p:nvSpPr>
          <p:cNvPr id="3" name="Content Placeholder 2"/>
          <p:cNvSpPr>
            <a:spLocks noGrp="1"/>
          </p:cNvSpPr>
          <p:nvPr>
            <p:ph idx="1"/>
          </p:nvPr>
        </p:nvSpPr>
        <p:spPr>
          <a:xfrm>
            <a:off x="457200" y="1319451"/>
            <a:ext cx="8153400" cy="937974"/>
          </a:xfrm>
        </p:spPr>
        <p:txBody>
          <a:bodyPr wrap="square" anchor="ctr">
            <a:noAutofit/>
          </a:bodyPr>
          <a:lstStyle/>
          <a:p>
            <a:pPr marL="0" lvl="0" indent="0">
              <a:spcBef>
                <a:spcPts val="0"/>
              </a:spcBef>
              <a:buClr>
                <a:schemeClr val="lt1"/>
              </a:buClr>
              <a:buSzPct val="25000"/>
              <a:buNone/>
              <a:tabLst>
                <a:tab pos="628650" algn="l"/>
              </a:tabLst>
            </a:pPr>
            <a:r>
              <a:rPr lang="en-US" sz="2800" b="1" dirty="0">
                <a:solidFill>
                  <a:srgbClr val="007FA3"/>
                </a:solidFill>
              </a:rPr>
              <a:t>Learn basic SQL SELECT statements and options for processing a single table</a:t>
            </a:r>
            <a:endParaRPr lang="en-IN" sz="2800" b="1" dirty="0">
              <a:solidFill>
                <a:srgbClr val="007FA3"/>
              </a:solidFill>
            </a:endParaRPr>
          </a:p>
        </p:txBody>
      </p:sp>
      <p:sp>
        <p:nvSpPr>
          <p:cNvPr id="4" name="Content Placeholder 3"/>
          <p:cNvSpPr>
            <a:spLocks noGrp="1"/>
          </p:cNvSpPr>
          <p:nvPr>
            <p:ph idx="13"/>
          </p:nvPr>
        </p:nvSpPr>
        <p:spPr>
          <a:xfrm>
            <a:off x="447675" y="2314575"/>
            <a:ext cx="8153400" cy="2286000"/>
          </a:xfrm>
        </p:spPr>
        <p:txBody>
          <a:bodyPr wrap="square">
            <a:noAutofit/>
          </a:bodyPr>
          <a:lstStyle/>
          <a:p>
            <a:r>
              <a:rPr lang="en-US" sz="2200" dirty="0"/>
              <a:t>It is possible to perform certain types of calculations in SQL query statements. </a:t>
            </a:r>
          </a:p>
          <a:p>
            <a:pPr lvl="1"/>
            <a:r>
              <a:rPr lang="en-US" sz="2200" dirty="0"/>
              <a:t>One group of calculations involves the use of SQL built-in functions. </a:t>
            </a:r>
          </a:p>
          <a:p>
            <a:pPr lvl="1"/>
            <a:r>
              <a:rPr lang="en-US" sz="2200" dirty="0"/>
              <a:t>Another group involves simple arithmetic operations on the columns in the SELECT statement.</a:t>
            </a:r>
            <a:endParaRPr lang="en-IN" sz="2200" dirty="0" smtClean="0"/>
          </a:p>
        </p:txBody>
      </p:sp>
    </p:spTree>
    <p:extLst>
      <p:ext uri="{BB962C8B-B14F-4D97-AF65-F5344CB8AC3E}">
        <p14:creationId xmlns:p14="http://schemas.microsoft.com/office/powerpoint/2010/main" val="15978425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028"/>
            <a:ext cx="8229600" cy="1097280"/>
          </a:xfrm>
        </p:spPr>
        <p:txBody>
          <a:bodyPr wrap="square" anchor="ctr">
            <a:noAutofit/>
          </a:bodyPr>
          <a:lstStyle/>
          <a:p>
            <a:r>
              <a:rPr lang="en-US" sz="3600" dirty="0" smtClean="0">
                <a:latin typeface="+mj-lt"/>
              </a:rPr>
              <a:t>Figure 3.17 </a:t>
            </a:r>
            <a:r>
              <a:rPr lang="en-US" sz="3600" dirty="0">
                <a:latin typeface="+mj-lt"/>
              </a:rPr>
              <a:t>SQL Built-in Aggregate Functions</a:t>
            </a:r>
          </a:p>
        </p:txBody>
      </p:sp>
      <p:sp>
        <p:nvSpPr>
          <p:cNvPr id="4" name="Content Placeholder 3"/>
          <p:cNvSpPr>
            <a:spLocks noGrp="1"/>
          </p:cNvSpPr>
          <p:nvPr>
            <p:ph idx="1"/>
          </p:nvPr>
        </p:nvSpPr>
        <p:spPr>
          <a:xfrm>
            <a:off x="457200" y="1362891"/>
            <a:ext cx="8229600" cy="379753"/>
          </a:xfrm>
        </p:spPr>
        <p:txBody>
          <a:bodyPr/>
          <a:lstStyle/>
          <a:p>
            <a:pPr marL="0" indent="0">
              <a:buNone/>
            </a:pPr>
            <a:r>
              <a:rPr lang="en-IN" sz="2400" b="1" dirty="0"/>
              <a:t>SQL Built-in Aggregate Functions</a:t>
            </a:r>
            <a:endParaRPr lang="en-IN" sz="2400" dirty="0"/>
          </a:p>
        </p:txBody>
      </p:sp>
      <p:graphicFrame>
        <p:nvGraphicFramePr>
          <p:cNvPr id="3" name="Table 2"/>
          <p:cNvGraphicFramePr>
            <a:graphicFrameLocks noGrp="1"/>
          </p:cNvGraphicFramePr>
          <p:nvPr>
            <p:extLst>
              <p:ext uri="{D42A27DB-BD31-4B8C-83A1-F6EECF244321}">
                <p14:modId xmlns:p14="http://schemas.microsoft.com/office/powerpoint/2010/main" val="3028584856"/>
              </p:ext>
            </p:extLst>
          </p:nvPr>
        </p:nvGraphicFramePr>
        <p:xfrm>
          <a:off x="515816" y="1876692"/>
          <a:ext cx="8001000" cy="2872638"/>
        </p:xfrm>
        <a:graphic>
          <a:graphicData uri="http://schemas.openxmlformats.org/drawingml/2006/table">
            <a:tbl>
              <a:tblPr firstRow="1" firstCol="1" bandRow="1">
                <a:tableStyleId>{2D5ABB26-0587-4C30-8999-92F81FD0307C}</a:tableStyleId>
              </a:tblPr>
              <a:tblGrid>
                <a:gridCol w="1312984">
                  <a:extLst>
                    <a:ext uri="{9D8B030D-6E8A-4147-A177-3AD203B41FA5}">
                      <a16:colId xmlns:a16="http://schemas.microsoft.com/office/drawing/2014/main" val="20000"/>
                    </a:ext>
                  </a:extLst>
                </a:gridCol>
                <a:gridCol w="6688016">
                  <a:extLst>
                    <a:ext uri="{9D8B030D-6E8A-4147-A177-3AD203B41FA5}">
                      <a16:colId xmlns:a16="http://schemas.microsoft.com/office/drawing/2014/main" val="20001"/>
                    </a:ext>
                  </a:extLst>
                </a:gridCol>
              </a:tblGrid>
              <a:tr h="322975">
                <a:tc>
                  <a:txBody>
                    <a:bodyPr/>
                    <a:lstStyle/>
                    <a:p>
                      <a:pPr marL="0" marR="0">
                        <a:lnSpc>
                          <a:spcPct val="115000"/>
                        </a:lnSpc>
                        <a:spcBef>
                          <a:spcPts val="0"/>
                        </a:spcBef>
                        <a:spcAft>
                          <a:spcPts val="0"/>
                        </a:spcAft>
                      </a:pPr>
                      <a:r>
                        <a:rPr lang="en-US" sz="1800" b="1" dirty="0">
                          <a:solidFill>
                            <a:schemeClr val="bg1"/>
                          </a:solidFill>
                          <a:effectLst/>
                        </a:rPr>
                        <a:t>Function</a:t>
                      </a:r>
                      <a:endParaRPr lang="en-US" sz="1800" b="1" dirty="0">
                        <a:solidFill>
                          <a:schemeClr val="bg1"/>
                        </a:solidFill>
                        <a:effectLst/>
                        <a:latin typeface="Calibri"/>
                        <a:ea typeface="Calibri"/>
                        <a:cs typeface="Times New Roman"/>
                      </a:endParaRPr>
                    </a:p>
                  </a:txBody>
                  <a:tcPr marL="68580" marR="68580" marT="0" marB="0" anchor="ctr">
                    <a:solidFill>
                      <a:srgbClr val="007FA3"/>
                    </a:solidFill>
                  </a:tcPr>
                </a:tc>
                <a:tc>
                  <a:txBody>
                    <a:bodyPr/>
                    <a:lstStyle/>
                    <a:p>
                      <a:pPr marL="0" marR="0">
                        <a:lnSpc>
                          <a:spcPct val="115000"/>
                        </a:lnSpc>
                        <a:spcBef>
                          <a:spcPts val="0"/>
                        </a:spcBef>
                        <a:spcAft>
                          <a:spcPts val="0"/>
                        </a:spcAft>
                      </a:pPr>
                      <a:r>
                        <a:rPr lang="en-US" sz="1800" b="1" dirty="0">
                          <a:solidFill>
                            <a:schemeClr val="bg1"/>
                          </a:solidFill>
                          <a:effectLst/>
                        </a:rPr>
                        <a:t>Meaning</a:t>
                      </a:r>
                      <a:endParaRPr lang="en-US" sz="1800" b="1" dirty="0">
                        <a:solidFill>
                          <a:schemeClr val="bg1"/>
                        </a:solidFill>
                        <a:effectLst/>
                        <a:latin typeface="Calibri"/>
                        <a:ea typeface="Calibri"/>
                        <a:cs typeface="Times New Roman"/>
                      </a:endParaRPr>
                    </a:p>
                  </a:txBody>
                  <a:tcPr marL="68580" marR="68580" marT="0" marB="0" anchor="ctr">
                    <a:solidFill>
                      <a:srgbClr val="007FA3"/>
                    </a:solidFill>
                  </a:tcPr>
                </a:tc>
                <a:extLst>
                  <a:ext uri="{0D108BD9-81ED-4DB2-BD59-A6C34878D82A}">
                    <a16:rowId xmlns:a16="http://schemas.microsoft.com/office/drawing/2014/main" val="10000"/>
                  </a:ext>
                </a:extLst>
              </a:tr>
              <a:tr h="379145">
                <a:tc>
                  <a:txBody>
                    <a:bodyPr/>
                    <a:lstStyle/>
                    <a:p>
                      <a:pPr marL="0" marR="0">
                        <a:lnSpc>
                          <a:spcPct val="115000"/>
                        </a:lnSpc>
                        <a:spcBef>
                          <a:spcPts val="440"/>
                        </a:spcBef>
                        <a:spcAft>
                          <a:spcPts val="0"/>
                        </a:spcAft>
                      </a:pPr>
                      <a:r>
                        <a:rPr lang="en-US" sz="1800" dirty="0">
                          <a:effectLst/>
                        </a:rPr>
                        <a:t>COUNT(*)</a:t>
                      </a:r>
                      <a:endParaRPr lang="en-US" sz="1800" dirty="0">
                        <a:effectLst/>
                        <a:latin typeface="Calibri"/>
                        <a:ea typeface="Calibri"/>
                        <a:cs typeface="Times New Roman"/>
                      </a:endParaRPr>
                    </a:p>
                  </a:txBody>
                  <a:tcPr marL="68580" marR="68580" marT="0" marB="0" anchor="ctr">
                    <a:solidFill>
                      <a:srgbClr val="D4EAE4"/>
                    </a:solidFill>
                  </a:tcPr>
                </a:tc>
                <a:tc>
                  <a:txBody>
                    <a:bodyPr/>
                    <a:lstStyle/>
                    <a:p>
                      <a:pPr marL="0" marR="0">
                        <a:lnSpc>
                          <a:spcPct val="115000"/>
                        </a:lnSpc>
                        <a:spcBef>
                          <a:spcPts val="440"/>
                        </a:spcBef>
                        <a:spcAft>
                          <a:spcPts val="0"/>
                        </a:spcAft>
                      </a:pPr>
                      <a:r>
                        <a:rPr lang="en-US" sz="1800">
                          <a:effectLst/>
                        </a:rPr>
                        <a:t>Count</a:t>
                      </a:r>
                      <a:r>
                        <a:rPr lang="en-US" sz="1800" spc="145">
                          <a:effectLst/>
                        </a:rPr>
                        <a:t> </a:t>
                      </a:r>
                      <a:r>
                        <a:rPr lang="en-US" sz="1800">
                          <a:effectLst/>
                        </a:rPr>
                        <a:t>the</a:t>
                      </a:r>
                      <a:r>
                        <a:rPr lang="en-US" sz="1800" spc="75">
                          <a:effectLst/>
                        </a:rPr>
                        <a:t> </a:t>
                      </a:r>
                      <a:r>
                        <a:rPr lang="en-US" sz="1800">
                          <a:effectLst/>
                        </a:rPr>
                        <a:t>number</a:t>
                      </a:r>
                      <a:r>
                        <a:rPr lang="en-US" sz="1800" spc="185">
                          <a:effectLst/>
                        </a:rPr>
                        <a:t> </a:t>
                      </a:r>
                      <a:r>
                        <a:rPr lang="en-US" sz="1800">
                          <a:effectLst/>
                        </a:rPr>
                        <a:t>of rows in</a:t>
                      </a:r>
                      <a:r>
                        <a:rPr lang="en-US" sz="1800" spc="15">
                          <a:effectLst/>
                        </a:rPr>
                        <a:t> </a:t>
                      </a:r>
                      <a:r>
                        <a:rPr lang="en-US" sz="1800">
                          <a:effectLst/>
                        </a:rPr>
                        <a:t>the</a:t>
                      </a:r>
                      <a:r>
                        <a:rPr lang="en-US" sz="1800" spc="75">
                          <a:effectLst/>
                        </a:rPr>
                        <a:t> </a:t>
                      </a:r>
                      <a:r>
                        <a:rPr lang="en-US" sz="1800">
                          <a:effectLst/>
                        </a:rPr>
                        <a:t>table</a:t>
                      </a:r>
                      <a:endParaRPr lang="en-US" sz="1800">
                        <a:effectLst/>
                        <a:latin typeface="Calibri"/>
                        <a:ea typeface="Calibri"/>
                        <a:cs typeface="Times New Roman"/>
                      </a:endParaRPr>
                    </a:p>
                  </a:txBody>
                  <a:tcPr marL="68580" marR="68580" marT="0" marB="0" anchor="ctr">
                    <a:solidFill>
                      <a:srgbClr val="D4EAE4"/>
                    </a:solidFill>
                  </a:tcPr>
                </a:tc>
                <a:extLst>
                  <a:ext uri="{0D108BD9-81ED-4DB2-BD59-A6C34878D82A}">
                    <a16:rowId xmlns:a16="http://schemas.microsoft.com/office/drawing/2014/main" val="10001"/>
                  </a:ext>
                </a:extLst>
              </a:tr>
              <a:tr h="702120">
                <a:tc>
                  <a:txBody>
                    <a:bodyPr/>
                    <a:lstStyle/>
                    <a:p>
                      <a:pPr marL="0" marR="0">
                        <a:lnSpc>
                          <a:spcPct val="104000"/>
                        </a:lnSpc>
                        <a:spcBef>
                          <a:spcPts val="180"/>
                        </a:spcBef>
                        <a:spcAft>
                          <a:spcPts val="0"/>
                        </a:spcAft>
                      </a:pPr>
                      <a:r>
                        <a:rPr lang="en-US" sz="1800">
                          <a:effectLst/>
                        </a:rPr>
                        <a:t>COUNT </a:t>
                      </a:r>
                      <a:r>
                        <a:rPr lang="en-US" sz="1800" spc="10">
                          <a:effectLst/>
                        </a:rPr>
                        <a:t> </a:t>
                      </a:r>
                      <a:r>
                        <a:rPr lang="en-US" sz="1800">
                          <a:effectLst/>
                        </a:rPr>
                        <a:t>({Name})</a:t>
                      </a:r>
                      <a:endParaRPr lang="en-US" sz="1800">
                        <a:effectLst/>
                        <a:latin typeface="Calibri"/>
                        <a:ea typeface="Calibri"/>
                        <a:cs typeface="Times New Roman"/>
                      </a:endParaRPr>
                    </a:p>
                  </a:txBody>
                  <a:tcPr marL="68580" marR="68580" marT="0" marB="0" anchor="ctr">
                    <a:solidFill>
                      <a:srgbClr val="D4EAE4"/>
                    </a:solidFill>
                  </a:tcPr>
                </a:tc>
                <a:tc>
                  <a:txBody>
                    <a:bodyPr/>
                    <a:lstStyle/>
                    <a:p>
                      <a:pPr marL="0" marR="0">
                        <a:lnSpc>
                          <a:spcPct val="104000"/>
                        </a:lnSpc>
                        <a:spcBef>
                          <a:spcPts val="180"/>
                        </a:spcBef>
                        <a:spcAft>
                          <a:spcPts val="0"/>
                        </a:spcAft>
                      </a:pPr>
                      <a:r>
                        <a:rPr lang="en-US" sz="1800" dirty="0">
                          <a:effectLst/>
                        </a:rPr>
                        <a:t>Count</a:t>
                      </a:r>
                      <a:r>
                        <a:rPr lang="en-US" sz="1800" spc="145" dirty="0">
                          <a:effectLst/>
                        </a:rPr>
                        <a:t> </a:t>
                      </a:r>
                      <a:r>
                        <a:rPr lang="en-US" sz="1800" dirty="0">
                          <a:effectLst/>
                        </a:rPr>
                        <a:t>the</a:t>
                      </a:r>
                      <a:r>
                        <a:rPr lang="en-US" sz="1800" spc="75" dirty="0">
                          <a:effectLst/>
                        </a:rPr>
                        <a:t> </a:t>
                      </a:r>
                      <a:r>
                        <a:rPr lang="en-US" sz="1800" dirty="0">
                          <a:effectLst/>
                        </a:rPr>
                        <a:t>number</a:t>
                      </a:r>
                      <a:r>
                        <a:rPr lang="en-US" sz="1800" spc="185" dirty="0">
                          <a:effectLst/>
                        </a:rPr>
                        <a:t> </a:t>
                      </a:r>
                      <a:r>
                        <a:rPr lang="en-US" sz="1800" dirty="0">
                          <a:effectLst/>
                        </a:rPr>
                        <a:t>of rows in</a:t>
                      </a:r>
                      <a:r>
                        <a:rPr lang="en-US" sz="1800" spc="15" dirty="0">
                          <a:effectLst/>
                        </a:rPr>
                        <a:t> </a:t>
                      </a:r>
                      <a:r>
                        <a:rPr lang="en-US" sz="1800" dirty="0">
                          <a:effectLst/>
                        </a:rPr>
                        <a:t>the</a:t>
                      </a:r>
                      <a:r>
                        <a:rPr lang="en-US" sz="1800" spc="75" dirty="0">
                          <a:effectLst/>
                        </a:rPr>
                        <a:t> </a:t>
                      </a:r>
                      <a:r>
                        <a:rPr lang="en-US" sz="1800" dirty="0">
                          <a:effectLst/>
                        </a:rPr>
                        <a:t>table</a:t>
                      </a:r>
                      <a:r>
                        <a:rPr lang="en-US" sz="1800" spc="60" dirty="0">
                          <a:effectLst/>
                        </a:rPr>
                        <a:t> </a:t>
                      </a:r>
                      <a:r>
                        <a:rPr lang="en-US" sz="1800" dirty="0">
                          <a:effectLst/>
                        </a:rPr>
                        <a:t>where</a:t>
                      </a:r>
                      <a:r>
                        <a:rPr lang="en-US" sz="1800" spc="50" dirty="0">
                          <a:effectLst/>
                        </a:rPr>
                        <a:t> </a:t>
                      </a:r>
                      <a:r>
                        <a:rPr lang="en-US" sz="1800" dirty="0">
                          <a:effectLst/>
                        </a:rPr>
                        <a:t>column {Name}</a:t>
                      </a:r>
                      <a:r>
                        <a:rPr lang="en-US" sz="1800" spc="15" dirty="0">
                          <a:effectLst/>
                        </a:rPr>
                        <a:t> </a:t>
                      </a:r>
                      <a:r>
                        <a:rPr lang="en-US" sz="1800" dirty="0">
                          <a:effectLst/>
                        </a:rPr>
                        <a:t>IS NOT</a:t>
                      </a:r>
                      <a:r>
                        <a:rPr lang="en-US" sz="1800" spc="185" dirty="0">
                          <a:effectLst/>
                        </a:rPr>
                        <a:t> </a:t>
                      </a:r>
                      <a:r>
                        <a:rPr lang="en-US" sz="1800" dirty="0">
                          <a:effectLst/>
                        </a:rPr>
                        <a:t>NULL</a:t>
                      </a:r>
                      <a:endParaRPr lang="en-US" sz="1800" dirty="0">
                        <a:effectLst/>
                        <a:latin typeface="Calibri"/>
                        <a:ea typeface="Calibri"/>
                        <a:cs typeface="Times New Roman"/>
                      </a:endParaRPr>
                    </a:p>
                  </a:txBody>
                  <a:tcPr marL="68580" marR="68580" marT="0" marB="0" anchor="ctr">
                    <a:solidFill>
                      <a:srgbClr val="D4EAE4"/>
                    </a:solidFill>
                  </a:tcPr>
                </a:tc>
                <a:extLst>
                  <a:ext uri="{0D108BD9-81ED-4DB2-BD59-A6C34878D82A}">
                    <a16:rowId xmlns:a16="http://schemas.microsoft.com/office/drawing/2014/main" val="10002"/>
                  </a:ext>
                </a:extLst>
              </a:tr>
              <a:tr h="346444">
                <a:tc>
                  <a:txBody>
                    <a:bodyPr/>
                    <a:lstStyle/>
                    <a:p>
                      <a:pPr marL="0" marR="583565">
                        <a:lnSpc>
                          <a:spcPct val="136000"/>
                        </a:lnSpc>
                        <a:spcBef>
                          <a:spcPts val="180"/>
                        </a:spcBef>
                        <a:spcAft>
                          <a:spcPts val="0"/>
                        </a:spcAft>
                      </a:pPr>
                      <a:r>
                        <a:rPr lang="en-US" sz="1800">
                          <a:effectLst/>
                        </a:rPr>
                        <a:t>SUM</a:t>
                      </a:r>
                      <a:endParaRPr lang="en-US" sz="1800">
                        <a:effectLst/>
                        <a:latin typeface="Calibri"/>
                        <a:ea typeface="Calibri"/>
                        <a:cs typeface="Times New Roman"/>
                      </a:endParaRPr>
                    </a:p>
                  </a:txBody>
                  <a:tcPr marL="68580" marR="68580" marT="0" marB="0" anchor="ctr">
                    <a:solidFill>
                      <a:srgbClr val="D4EAE4"/>
                    </a:solidFill>
                  </a:tcPr>
                </a:tc>
                <a:tc>
                  <a:txBody>
                    <a:bodyPr/>
                    <a:lstStyle/>
                    <a:p>
                      <a:pPr marL="0" marR="583565">
                        <a:lnSpc>
                          <a:spcPct val="136000"/>
                        </a:lnSpc>
                        <a:spcBef>
                          <a:spcPts val="180"/>
                        </a:spcBef>
                        <a:spcAft>
                          <a:spcPts val="0"/>
                        </a:spcAft>
                      </a:pPr>
                      <a:r>
                        <a:rPr lang="en-US" sz="1800" dirty="0">
                          <a:effectLst/>
                        </a:rPr>
                        <a:t>Calculate</a:t>
                      </a:r>
                      <a:r>
                        <a:rPr lang="en-US" sz="1800" spc="40" dirty="0">
                          <a:effectLst/>
                        </a:rPr>
                        <a:t> </a:t>
                      </a:r>
                      <a:r>
                        <a:rPr lang="en-US" sz="1800" dirty="0">
                          <a:effectLst/>
                        </a:rPr>
                        <a:t>the</a:t>
                      </a:r>
                      <a:r>
                        <a:rPr lang="en-US" sz="1800" spc="75" dirty="0">
                          <a:effectLst/>
                        </a:rPr>
                        <a:t> </a:t>
                      </a:r>
                      <a:r>
                        <a:rPr lang="en-US" sz="1800" dirty="0">
                          <a:effectLst/>
                        </a:rPr>
                        <a:t>sum</a:t>
                      </a:r>
                      <a:r>
                        <a:rPr lang="en-US" sz="1800" spc="35" dirty="0">
                          <a:effectLst/>
                        </a:rPr>
                        <a:t> </a:t>
                      </a:r>
                      <a:r>
                        <a:rPr lang="en-US" sz="1800" dirty="0">
                          <a:effectLst/>
                        </a:rPr>
                        <a:t>of all</a:t>
                      </a:r>
                      <a:r>
                        <a:rPr lang="en-US" sz="1800" spc="-40" dirty="0">
                          <a:effectLst/>
                        </a:rPr>
                        <a:t> </a:t>
                      </a:r>
                      <a:r>
                        <a:rPr lang="en-US" sz="1800" dirty="0">
                          <a:effectLst/>
                        </a:rPr>
                        <a:t>values</a:t>
                      </a:r>
                      <a:r>
                        <a:rPr lang="en-US" sz="1800" spc="-50" dirty="0">
                          <a:effectLst/>
                        </a:rPr>
                        <a:t> </a:t>
                      </a:r>
                      <a:r>
                        <a:rPr lang="en-US" sz="1800" dirty="0">
                          <a:effectLst/>
                        </a:rPr>
                        <a:t>(numeric</a:t>
                      </a:r>
                      <a:r>
                        <a:rPr lang="en-US" sz="1800" spc="110" dirty="0">
                          <a:effectLst/>
                        </a:rPr>
                        <a:t> </a:t>
                      </a:r>
                      <a:r>
                        <a:rPr lang="en-US" sz="1800" dirty="0">
                          <a:effectLst/>
                        </a:rPr>
                        <a:t>columns</a:t>
                      </a:r>
                      <a:r>
                        <a:rPr lang="en-US" sz="1800" spc="70" dirty="0">
                          <a:effectLst/>
                        </a:rPr>
                        <a:t> </a:t>
                      </a:r>
                      <a:r>
                        <a:rPr lang="en-US" sz="1800" dirty="0">
                          <a:effectLst/>
                        </a:rPr>
                        <a:t>only)</a:t>
                      </a:r>
                      <a:endParaRPr lang="en-US" sz="1800" dirty="0">
                        <a:effectLst/>
                        <a:latin typeface="Calibri"/>
                        <a:ea typeface="Calibri"/>
                        <a:cs typeface="Times New Roman"/>
                      </a:endParaRPr>
                    </a:p>
                  </a:txBody>
                  <a:tcPr marL="68580" marR="68580" marT="0" marB="0" anchor="ctr">
                    <a:solidFill>
                      <a:srgbClr val="D4EAE4"/>
                    </a:solidFill>
                  </a:tcPr>
                </a:tc>
                <a:extLst>
                  <a:ext uri="{0D108BD9-81ED-4DB2-BD59-A6C34878D82A}">
                    <a16:rowId xmlns:a16="http://schemas.microsoft.com/office/drawing/2014/main" val="10003"/>
                  </a:ext>
                </a:extLst>
              </a:tr>
              <a:tr h="346444">
                <a:tc>
                  <a:txBody>
                    <a:bodyPr/>
                    <a:lstStyle/>
                    <a:p>
                      <a:pPr marL="0" marR="583565">
                        <a:lnSpc>
                          <a:spcPct val="136000"/>
                        </a:lnSpc>
                        <a:spcBef>
                          <a:spcPts val="180"/>
                        </a:spcBef>
                        <a:spcAft>
                          <a:spcPts val="0"/>
                        </a:spcAft>
                      </a:pPr>
                      <a:r>
                        <a:rPr lang="en-US" sz="1800" spc="-110">
                          <a:effectLst/>
                        </a:rPr>
                        <a:t>A</a:t>
                      </a:r>
                      <a:r>
                        <a:rPr lang="en-US" sz="1800">
                          <a:effectLst/>
                        </a:rPr>
                        <a:t>VG</a:t>
                      </a:r>
                      <a:endParaRPr lang="en-US" sz="1800">
                        <a:effectLst/>
                        <a:latin typeface="Calibri"/>
                        <a:ea typeface="Calibri"/>
                        <a:cs typeface="Times New Roman"/>
                      </a:endParaRPr>
                    </a:p>
                  </a:txBody>
                  <a:tcPr marL="68580" marR="68580" marT="0" marB="0" anchor="ctr">
                    <a:solidFill>
                      <a:srgbClr val="D4EAE4"/>
                    </a:solidFill>
                  </a:tcPr>
                </a:tc>
                <a:tc>
                  <a:txBody>
                    <a:bodyPr/>
                    <a:lstStyle/>
                    <a:p>
                      <a:pPr marL="0" marR="583565">
                        <a:lnSpc>
                          <a:spcPct val="136000"/>
                        </a:lnSpc>
                        <a:spcBef>
                          <a:spcPts val="180"/>
                        </a:spcBef>
                        <a:spcAft>
                          <a:spcPts val="0"/>
                        </a:spcAft>
                      </a:pPr>
                      <a:r>
                        <a:rPr lang="en-US" sz="1800" dirty="0">
                          <a:effectLst/>
                        </a:rPr>
                        <a:t>Calculate</a:t>
                      </a:r>
                      <a:r>
                        <a:rPr lang="en-US" sz="1800" spc="40" dirty="0">
                          <a:effectLst/>
                        </a:rPr>
                        <a:t> </a:t>
                      </a:r>
                      <a:r>
                        <a:rPr lang="en-US" sz="1800" dirty="0">
                          <a:effectLst/>
                        </a:rPr>
                        <a:t>the average</a:t>
                      </a:r>
                      <a:r>
                        <a:rPr lang="en-US" sz="1800" spc="-30" dirty="0">
                          <a:effectLst/>
                        </a:rPr>
                        <a:t> </a:t>
                      </a:r>
                      <a:r>
                        <a:rPr lang="en-US" sz="1800" dirty="0">
                          <a:effectLst/>
                        </a:rPr>
                        <a:t>of all</a:t>
                      </a:r>
                      <a:r>
                        <a:rPr lang="en-US" sz="1800" spc="-40" dirty="0">
                          <a:effectLst/>
                        </a:rPr>
                        <a:t> </a:t>
                      </a:r>
                      <a:r>
                        <a:rPr lang="en-US" sz="1800" dirty="0">
                          <a:effectLst/>
                        </a:rPr>
                        <a:t>values</a:t>
                      </a:r>
                      <a:r>
                        <a:rPr lang="en-US" sz="1800" spc="-50" dirty="0">
                          <a:effectLst/>
                        </a:rPr>
                        <a:t> </a:t>
                      </a:r>
                      <a:r>
                        <a:rPr lang="en-US" sz="1800" dirty="0">
                          <a:effectLst/>
                        </a:rPr>
                        <a:t>(numeric</a:t>
                      </a:r>
                      <a:r>
                        <a:rPr lang="en-US" sz="1800" spc="110" dirty="0">
                          <a:effectLst/>
                        </a:rPr>
                        <a:t> </a:t>
                      </a:r>
                      <a:r>
                        <a:rPr lang="en-US" sz="1800" dirty="0" smtClean="0">
                          <a:effectLst/>
                        </a:rPr>
                        <a:t>columns only</a:t>
                      </a:r>
                      <a:r>
                        <a:rPr lang="en-US" sz="1800" dirty="0">
                          <a:effectLst/>
                        </a:rPr>
                        <a:t>)</a:t>
                      </a:r>
                      <a:endParaRPr lang="en-US" sz="1800" dirty="0">
                        <a:effectLst/>
                        <a:latin typeface="Calibri"/>
                        <a:ea typeface="Calibri"/>
                        <a:cs typeface="Times New Roman"/>
                      </a:endParaRPr>
                    </a:p>
                  </a:txBody>
                  <a:tcPr marL="68580" marR="68580" marT="0" marB="0" anchor="ctr">
                    <a:solidFill>
                      <a:srgbClr val="D4EAE4"/>
                    </a:solidFill>
                  </a:tcPr>
                </a:tc>
                <a:extLst>
                  <a:ext uri="{0D108BD9-81ED-4DB2-BD59-A6C34878D82A}">
                    <a16:rowId xmlns:a16="http://schemas.microsoft.com/office/drawing/2014/main" val="10004"/>
                  </a:ext>
                </a:extLst>
              </a:tr>
              <a:tr h="399297">
                <a:tc>
                  <a:txBody>
                    <a:bodyPr/>
                    <a:lstStyle/>
                    <a:p>
                      <a:pPr marL="0" marR="583565">
                        <a:lnSpc>
                          <a:spcPct val="136000"/>
                        </a:lnSpc>
                        <a:spcBef>
                          <a:spcPts val="180"/>
                        </a:spcBef>
                        <a:spcAft>
                          <a:spcPts val="0"/>
                        </a:spcAft>
                      </a:pPr>
                      <a:r>
                        <a:rPr lang="en-US" sz="1800">
                          <a:effectLst/>
                        </a:rPr>
                        <a:t>MIN</a:t>
                      </a:r>
                      <a:endParaRPr lang="en-US" sz="1800">
                        <a:effectLst/>
                        <a:latin typeface="Calibri"/>
                        <a:ea typeface="Calibri"/>
                        <a:cs typeface="Times New Roman"/>
                      </a:endParaRPr>
                    </a:p>
                  </a:txBody>
                  <a:tcPr marL="68580" marR="68580" marT="0" marB="0" anchor="ctr">
                    <a:solidFill>
                      <a:srgbClr val="D4EAE4"/>
                    </a:solidFill>
                  </a:tcPr>
                </a:tc>
                <a:tc>
                  <a:txBody>
                    <a:bodyPr/>
                    <a:lstStyle/>
                    <a:p>
                      <a:pPr marL="0" marR="583565">
                        <a:lnSpc>
                          <a:spcPct val="136000"/>
                        </a:lnSpc>
                        <a:spcBef>
                          <a:spcPts val="180"/>
                        </a:spcBef>
                        <a:spcAft>
                          <a:spcPts val="0"/>
                        </a:spcAft>
                      </a:pPr>
                      <a:r>
                        <a:rPr lang="en-US" sz="1800">
                          <a:effectLst/>
                        </a:rPr>
                        <a:t>Calculate</a:t>
                      </a:r>
                      <a:r>
                        <a:rPr lang="en-US" sz="1800" spc="40">
                          <a:effectLst/>
                        </a:rPr>
                        <a:t> </a:t>
                      </a:r>
                      <a:r>
                        <a:rPr lang="en-US" sz="1800">
                          <a:effectLst/>
                        </a:rPr>
                        <a:t>the</a:t>
                      </a:r>
                      <a:r>
                        <a:rPr lang="en-US" sz="1800" spc="75">
                          <a:effectLst/>
                        </a:rPr>
                        <a:t> </a:t>
                      </a:r>
                      <a:r>
                        <a:rPr lang="en-US" sz="1800">
                          <a:effectLst/>
                        </a:rPr>
                        <a:t>minimum</a:t>
                      </a:r>
                      <a:r>
                        <a:rPr lang="en-US" sz="1800" spc="80">
                          <a:effectLst/>
                        </a:rPr>
                        <a:t> </a:t>
                      </a:r>
                      <a:r>
                        <a:rPr lang="en-US" sz="1800">
                          <a:effectLst/>
                        </a:rPr>
                        <a:t>value</a:t>
                      </a:r>
                      <a:r>
                        <a:rPr lang="en-US" sz="1800" spc="-20">
                          <a:effectLst/>
                        </a:rPr>
                        <a:t> </a:t>
                      </a:r>
                      <a:r>
                        <a:rPr lang="en-US" sz="1800">
                          <a:effectLst/>
                        </a:rPr>
                        <a:t>of all</a:t>
                      </a:r>
                      <a:r>
                        <a:rPr lang="en-US" sz="1800" spc="-40">
                          <a:effectLst/>
                        </a:rPr>
                        <a:t> </a:t>
                      </a:r>
                      <a:r>
                        <a:rPr lang="en-US" sz="1800">
                          <a:effectLst/>
                        </a:rPr>
                        <a:t>values</a:t>
                      </a:r>
                      <a:endParaRPr lang="en-US" sz="1800">
                        <a:effectLst/>
                        <a:latin typeface="Calibri"/>
                        <a:ea typeface="Calibri"/>
                        <a:cs typeface="Times New Roman"/>
                      </a:endParaRPr>
                    </a:p>
                  </a:txBody>
                  <a:tcPr marL="68580" marR="68580" marT="0" marB="0" anchor="ctr">
                    <a:solidFill>
                      <a:srgbClr val="D4EAE4"/>
                    </a:solidFill>
                  </a:tcPr>
                </a:tc>
                <a:extLst>
                  <a:ext uri="{0D108BD9-81ED-4DB2-BD59-A6C34878D82A}">
                    <a16:rowId xmlns:a16="http://schemas.microsoft.com/office/drawing/2014/main" val="10005"/>
                  </a:ext>
                </a:extLst>
              </a:tr>
              <a:tr h="322975">
                <a:tc>
                  <a:txBody>
                    <a:bodyPr/>
                    <a:lstStyle/>
                    <a:p>
                      <a:pPr marL="0" marR="0">
                        <a:lnSpc>
                          <a:spcPct val="115000"/>
                        </a:lnSpc>
                        <a:spcBef>
                          <a:spcPts val="15"/>
                        </a:spcBef>
                        <a:spcAft>
                          <a:spcPts val="0"/>
                        </a:spcAft>
                      </a:pPr>
                      <a:r>
                        <a:rPr lang="en-US" sz="1800">
                          <a:effectLst/>
                        </a:rPr>
                        <a:t>MAX</a:t>
                      </a:r>
                      <a:endParaRPr lang="en-US" sz="1800">
                        <a:effectLst/>
                        <a:latin typeface="Calibri"/>
                        <a:ea typeface="Calibri"/>
                        <a:cs typeface="Times New Roman"/>
                      </a:endParaRPr>
                    </a:p>
                  </a:txBody>
                  <a:tcPr marL="68580" marR="68580" marT="0" marB="0" anchor="ctr">
                    <a:solidFill>
                      <a:srgbClr val="D4EAE4"/>
                    </a:solidFill>
                  </a:tcPr>
                </a:tc>
                <a:tc>
                  <a:txBody>
                    <a:bodyPr/>
                    <a:lstStyle/>
                    <a:p>
                      <a:pPr marL="0" marR="0">
                        <a:lnSpc>
                          <a:spcPct val="115000"/>
                        </a:lnSpc>
                        <a:spcBef>
                          <a:spcPts val="15"/>
                        </a:spcBef>
                        <a:spcAft>
                          <a:spcPts val="0"/>
                        </a:spcAft>
                      </a:pPr>
                      <a:r>
                        <a:rPr lang="en-US" sz="1800" dirty="0">
                          <a:effectLst/>
                        </a:rPr>
                        <a:t>Calculate</a:t>
                      </a:r>
                      <a:r>
                        <a:rPr lang="en-US" sz="1800" spc="40" dirty="0">
                          <a:effectLst/>
                        </a:rPr>
                        <a:t> </a:t>
                      </a:r>
                      <a:r>
                        <a:rPr lang="en-US" sz="1800" dirty="0">
                          <a:effectLst/>
                        </a:rPr>
                        <a:t>the</a:t>
                      </a:r>
                      <a:r>
                        <a:rPr lang="en-US" sz="1800" spc="75" dirty="0">
                          <a:effectLst/>
                        </a:rPr>
                        <a:t> </a:t>
                      </a:r>
                      <a:r>
                        <a:rPr lang="en-US" sz="1800" dirty="0">
                          <a:effectLst/>
                        </a:rPr>
                        <a:t>maximum</a:t>
                      </a:r>
                      <a:r>
                        <a:rPr lang="en-US" sz="1800" spc="80" dirty="0">
                          <a:effectLst/>
                        </a:rPr>
                        <a:t> </a:t>
                      </a:r>
                      <a:r>
                        <a:rPr lang="en-US" sz="1800" dirty="0">
                          <a:effectLst/>
                        </a:rPr>
                        <a:t>value</a:t>
                      </a:r>
                      <a:r>
                        <a:rPr lang="en-US" sz="1800" spc="-20" dirty="0">
                          <a:effectLst/>
                        </a:rPr>
                        <a:t> </a:t>
                      </a:r>
                      <a:r>
                        <a:rPr lang="en-US" sz="1800" dirty="0">
                          <a:effectLst/>
                        </a:rPr>
                        <a:t>of all</a:t>
                      </a:r>
                      <a:r>
                        <a:rPr lang="en-US" sz="1800" spc="-40" dirty="0">
                          <a:effectLst/>
                        </a:rPr>
                        <a:t> </a:t>
                      </a:r>
                      <a:r>
                        <a:rPr lang="en-US" sz="1800" dirty="0">
                          <a:effectLst/>
                        </a:rPr>
                        <a:t>values</a:t>
                      </a:r>
                      <a:endParaRPr lang="en-US" sz="1800" dirty="0">
                        <a:effectLst/>
                        <a:latin typeface="Calibri"/>
                        <a:ea typeface="Calibri"/>
                        <a:cs typeface="Times New Roman"/>
                      </a:endParaRPr>
                    </a:p>
                  </a:txBody>
                  <a:tcPr marL="68580" marR="68580" marT="0" marB="0" anchor="ctr">
                    <a:solidFill>
                      <a:srgbClr val="D4EAE4"/>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2727936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624"/>
            <a:ext cx="8153400" cy="1152525"/>
          </a:xfrm>
        </p:spPr>
        <p:txBody>
          <a:bodyPr wrap="square" anchor="ctr">
            <a:noAutofit/>
          </a:bodyPr>
          <a:lstStyle/>
          <a:p>
            <a:r>
              <a:rPr lang="en-US" sz="3600" dirty="0">
                <a:latin typeface="+mj-lt"/>
              </a:rPr>
              <a:t>Single Table Queries:  Using SQL Built-in Aggregate Functions</a:t>
            </a:r>
          </a:p>
        </p:txBody>
      </p:sp>
      <p:sp>
        <p:nvSpPr>
          <p:cNvPr id="3" name="Content Placeholder 2"/>
          <p:cNvSpPr>
            <a:spLocks noGrp="1"/>
          </p:cNvSpPr>
          <p:nvPr>
            <p:ph idx="1"/>
          </p:nvPr>
        </p:nvSpPr>
        <p:spPr>
          <a:xfrm>
            <a:off x="457200" y="1281350"/>
            <a:ext cx="8153400" cy="928449"/>
          </a:xfrm>
        </p:spPr>
        <p:txBody>
          <a:bodyPr wrap="square" anchor="ctr">
            <a:noAutofit/>
          </a:bodyPr>
          <a:lstStyle/>
          <a:p>
            <a:pPr marL="0" lvl="0" indent="0">
              <a:spcBef>
                <a:spcPts val="0"/>
              </a:spcBef>
              <a:buClr>
                <a:schemeClr val="lt1"/>
              </a:buClr>
              <a:buSzPct val="25000"/>
              <a:buNone/>
              <a:tabLst>
                <a:tab pos="628650" algn="l"/>
              </a:tabLst>
            </a:pPr>
            <a:r>
              <a:rPr lang="en-US" sz="2800" b="1" dirty="0">
                <a:solidFill>
                  <a:srgbClr val="007FA3"/>
                </a:solidFill>
              </a:rPr>
              <a:t>Learn basic SQL SELECT statements </a:t>
            </a:r>
            <a:r>
              <a:rPr lang="en-US" sz="2800" b="1" dirty="0" smtClean="0">
                <a:solidFill>
                  <a:srgbClr val="007FA3"/>
                </a:solidFill>
              </a:rPr>
              <a:t>and options </a:t>
            </a:r>
            <a:r>
              <a:rPr lang="en-US" sz="2800" b="1" dirty="0">
                <a:solidFill>
                  <a:srgbClr val="007FA3"/>
                </a:solidFill>
              </a:rPr>
              <a:t>for processing a single table</a:t>
            </a:r>
            <a:endParaRPr lang="en-IN" sz="2800" b="1" dirty="0">
              <a:solidFill>
                <a:srgbClr val="007FA3"/>
              </a:solidFill>
            </a:endParaRPr>
          </a:p>
        </p:txBody>
      </p:sp>
      <p:pic>
        <p:nvPicPr>
          <p:cNvPr id="40962" name="Picture 2" descr="Line 1:  forward slash asterisk space asterisk asterisk asterisk SQL-Query-CH03-28 asterisk asterisk asterisk space asterisk forward slash&#10;Line 2: SELECT COUNT open parenthesis asterisk close parenthesis &#10;Line 3: FROM PROJECT semicolon&#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725" y="2419350"/>
            <a:ext cx="3619500" cy="92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63" name="Picture 3" descr="Line 1:  forward slash asterisk space asterisk asterisk asterisk SQL-Query-CH03-29 asterisk asterisk asterisk space asterisk forward slash&#10;Line 2: SELECT COUNT open parenthesis asterisk close parenthesis AS NumberOfProjects &#10;Line 3: FROM PROJECT semicolon&#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725" y="3486150"/>
            <a:ext cx="5076825" cy="923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65" name="Picture 5" descr="The screen displays number 7 under the column heading Number of Projects."/>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32353"/>
          <a:stretch/>
        </p:blipFill>
        <p:spPr bwMode="auto">
          <a:xfrm>
            <a:off x="2855686" y="4686251"/>
            <a:ext cx="3392714" cy="1028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07281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507"/>
            <a:ext cx="8153400" cy="1690568"/>
          </a:xfrm>
        </p:spPr>
        <p:txBody>
          <a:bodyPr wrap="square" anchor="ctr">
            <a:noAutofit/>
          </a:bodyPr>
          <a:lstStyle/>
          <a:p>
            <a:r>
              <a:rPr lang="en-US" sz="3600" dirty="0">
                <a:latin typeface="+mj-lt"/>
              </a:rPr>
              <a:t>Single Table Queries:  Using Multiple Aggregate Functions in an SQL Statement</a:t>
            </a:r>
          </a:p>
        </p:txBody>
      </p:sp>
      <p:sp>
        <p:nvSpPr>
          <p:cNvPr id="3" name="Content Placeholder 2"/>
          <p:cNvSpPr>
            <a:spLocks noGrp="1"/>
          </p:cNvSpPr>
          <p:nvPr>
            <p:ph idx="1"/>
          </p:nvPr>
        </p:nvSpPr>
        <p:spPr>
          <a:xfrm>
            <a:off x="457200" y="1814751"/>
            <a:ext cx="8153400" cy="937974"/>
          </a:xfrm>
        </p:spPr>
        <p:txBody>
          <a:bodyPr wrap="square" anchor="ctr">
            <a:noAutofit/>
          </a:bodyPr>
          <a:lstStyle/>
          <a:p>
            <a:pPr marL="0" lvl="0" indent="0">
              <a:spcBef>
                <a:spcPts val="0"/>
              </a:spcBef>
              <a:buClr>
                <a:schemeClr val="lt1"/>
              </a:buClr>
              <a:buSzPct val="25000"/>
              <a:buNone/>
              <a:tabLst>
                <a:tab pos="628650" algn="l"/>
              </a:tabLst>
            </a:pPr>
            <a:r>
              <a:rPr lang="en-US" sz="2800" b="1" dirty="0">
                <a:solidFill>
                  <a:srgbClr val="007FA3"/>
                </a:solidFill>
              </a:rPr>
              <a:t>Learn basic SQL SELECT statements and options for processing a single table</a:t>
            </a:r>
            <a:endParaRPr lang="en-IN" sz="2800" b="1" dirty="0">
              <a:solidFill>
                <a:srgbClr val="007FA3"/>
              </a:solidFill>
            </a:endParaRPr>
          </a:p>
        </p:txBody>
      </p:sp>
      <p:pic>
        <p:nvPicPr>
          <p:cNvPr id="41986" name="Picture 2" descr="Line 1:  forward slash asterisk space asterisk asterisk asterisk SQL-Query-CH03-32 asterisk asterisk space asterisk forward slash&#10;Line 2: SELECT SUM(MaxHours) AS TotalMaxHours,&#10;Line 3:  AVG(MaxHours) AS AverageMaxHours, MIN(MaxHours) AS MinimumMaxHours, MAX(MaxHours) AS MaximumMaxHours&#10;Line 4: FROM PROJECT&#10;Line 5: WHERE ProjectID lesser than equals to 1200 semicolon&#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725" y="2790825"/>
            <a:ext cx="6057900" cy="211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987" name="Picture 3" descr="A table shows the total max hours, average max hours, minimum max hours, and maximum max hours. The following information is given in the table:&#10;Total MaxHours: 355&#10;AverageMaxHours: 118.333333&#10;MinmumMaxHours: 100&#10;MaximumMaxHours: 135&#10;"/>
          <p:cNvPicPr>
            <a:picLocks noChangeAspect="1" noChangeArrowheads="1"/>
          </p:cNvPicPr>
          <p:nvPr/>
        </p:nvPicPr>
        <p:blipFill rotWithShape="1">
          <a:blip r:embed="rId4">
            <a:extLst>
              <a:ext uri="{28A0092B-C50C-407E-A947-70E740481C1C}">
                <a14:useLocalDpi xmlns:a14="http://schemas.microsoft.com/office/drawing/2010/main" val="0"/>
              </a:ext>
            </a:extLst>
          </a:blip>
          <a:srcRect b="30714"/>
          <a:stretch/>
        </p:blipFill>
        <p:spPr bwMode="auto">
          <a:xfrm>
            <a:off x="574855" y="5043527"/>
            <a:ext cx="7993510" cy="757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01686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507"/>
            <a:ext cx="8153400" cy="1690568"/>
          </a:xfrm>
        </p:spPr>
        <p:txBody>
          <a:bodyPr wrap="square" anchor="ctr">
            <a:noAutofit/>
          </a:bodyPr>
          <a:lstStyle/>
          <a:p>
            <a:r>
              <a:rPr lang="en-US" sz="3600" dirty="0">
                <a:latin typeface="+mj-lt"/>
              </a:rPr>
              <a:t>Single Table Queries:  Using Expressions in SQL </a:t>
            </a:r>
            <a:r>
              <a:rPr lang="en-US" sz="3600" dirty="0" smtClean="0">
                <a:latin typeface="+mj-lt"/>
              </a:rPr>
              <a:t>SELECT Statements</a:t>
            </a:r>
            <a:endParaRPr lang="en-US" sz="3600" dirty="0">
              <a:latin typeface="+mj-lt"/>
            </a:endParaRPr>
          </a:p>
        </p:txBody>
      </p:sp>
      <p:sp>
        <p:nvSpPr>
          <p:cNvPr id="3" name="Content Placeholder 2"/>
          <p:cNvSpPr>
            <a:spLocks noGrp="1"/>
          </p:cNvSpPr>
          <p:nvPr>
            <p:ph idx="1"/>
          </p:nvPr>
        </p:nvSpPr>
        <p:spPr>
          <a:xfrm>
            <a:off x="457200" y="1795701"/>
            <a:ext cx="8153400" cy="937974"/>
          </a:xfrm>
        </p:spPr>
        <p:txBody>
          <a:bodyPr wrap="square" anchor="ctr">
            <a:noAutofit/>
          </a:bodyPr>
          <a:lstStyle/>
          <a:p>
            <a:pPr marL="0" lvl="0" indent="0">
              <a:spcBef>
                <a:spcPts val="0"/>
              </a:spcBef>
              <a:buClr>
                <a:schemeClr val="lt1"/>
              </a:buClr>
              <a:buSzPct val="25000"/>
              <a:buNone/>
              <a:tabLst>
                <a:tab pos="628650" algn="l"/>
              </a:tabLst>
            </a:pPr>
            <a:r>
              <a:rPr lang="en-US" sz="2800" b="1" dirty="0">
                <a:solidFill>
                  <a:srgbClr val="007FA3"/>
                </a:solidFill>
              </a:rPr>
              <a:t>Learn basic SQL SELECT statements and options for processing a single table</a:t>
            </a:r>
            <a:endParaRPr lang="en-IN" sz="2800" b="1" dirty="0">
              <a:solidFill>
                <a:srgbClr val="007FA3"/>
              </a:solidFill>
            </a:endParaRPr>
          </a:p>
        </p:txBody>
      </p:sp>
      <p:pic>
        <p:nvPicPr>
          <p:cNvPr id="43010" name="Picture 2" descr="The following information is given in the image:&#10;Line 1:  forward slash asterisk space asterisk asterisk asterisk asterisk SQL-Query-CH03-35 asterisk asterisk asterisk space asterisk forward slash&#10;Line 2: SELECT ProjectID, ProjectName, MaxHours, open parenthesis 24.50 asterisk MaxHours close parenthesis AS MaxProjectCost&#10;Line 3: FROM PROJECT semicolon&#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725" y="2762250"/>
            <a:ext cx="5743575"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011" name="Picture 3" descr="The table is divided into the following columns project id, project name, max hours, and max project cost. The following information is given in the table:&#10;1. &#10;a. ProjectID: 1000&#10;b. ProjectName: 2019 Q3 Production Plan&#10;c. MaxHours: 100&#10;d. MaxProjectCost: 2450&#10;&#10;2. &#10;a. ProjectID: 1100&#10;b. ProjectName: 2019 Q3 Marketing Plan&#10;c. MaxHours: 135&#10;d. MaxProjectCost: 3307.5&#10;3. &#10;a. ProjectID: 1200&#10;b. ProjectName: 2019 Q3 Portfolio Analysis&#10;c. MaxHours: 120&#10;d. MaxProjectCost: 2940&#10;4. &#10;a. ProjectID: 1300&#10;b. ProjectName: 2019 Q3 Tax Preparation&#10;c. MaxHours: 145&#10;d. MaxProjectCost: 3552.5&#10;5. &#10;a. ProjectID: 1400&#10;b. ProjectName: 2019 Q4 Production Plan&#10;c. MaxHours: 100&#10;d. MaxProjectCost: 2450&#10;6. &#10;a. ProjectID: 1500&#10;b. ProjectName: 2019 Q4 Marketing Plan&#10;c. MaxHours: 135&#10;d. MaxProjectCost: 3307.5&#10;7. &#10;a. ProjectID: 1600&#10;b. ProjectName: 2019 Q4 Portfolio Analysis&#10;c. MaxHours: 140&#10;d. MaxProjectCost: 3430&#10;"/>
          <p:cNvPicPr>
            <a:picLocks noChangeAspect="1" noChangeArrowheads="1"/>
          </p:cNvPicPr>
          <p:nvPr/>
        </p:nvPicPr>
        <p:blipFill rotWithShape="1">
          <a:blip r:embed="rId4">
            <a:extLst>
              <a:ext uri="{28A0092B-C50C-407E-A947-70E740481C1C}">
                <a14:useLocalDpi xmlns:a14="http://schemas.microsoft.com/office/drawing/2010/main" val="0"/>
              </a:ext>
            </a:extLst>
          </a:blip>
          <a:srcRect b="12264"/>
          <a:stretch/>
        </p:blipFill>
        <p:spPr bwMode="auto">
          <a:xfrm>
            <a:off x="1508123" y="4067580"/>
            <a:ext cx="6110270" cy="2219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31780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0490"/>
            <a:ext cx="8153400" cy="1022985"/>
          </a:xfrm>
        </p:spPr>
        <p:txBody>
          <a:bodyPr wrap="square" anchor="ctr">
            <a:noAutofit/>
          </a:bodyPr>
          <a:lstStyle/>
          <a:p>
            <a:r>
              <a:rPr lang="en-US" sz="3200" dirty="0">
                <a:latin typeface="+mj-lt"/>
              </a:rPr>
              <a:t>Single Table Queries:  Grouping Rows Using SQL </a:t>
            </a:r>
            <a:r>
              <a:rPr lang="en-US" sz="3200" dirty="0" smtClean="0">
                <a:latin typeface="+mj-lt"/>
              </a:rPr>
              <a:t>SELECT Statements</a:t>
            </a:r>
            <a:endParaRPr lang="en-US" sz="3200" dirty="0">
              <a:latin typeface="+mj-lt"/>
            </a:endParaRPr>
          </a:p>
        </p:txBody>
      </p:sp>
      <p:sp>
        <p:nvSpPr>
          <p:cNvPr id="3" name="Content Placeholder 2"/>
          <p:cNvSpPr>
            <a:spLocks noGrp="1"/>
          </p:cNvSpPr>
          <p:nvPr>
            <p:ph idx="1"/>
          </p:nvPr>
        </p:nvSpPr>
        <p:spPr>
          <a:xfrm>
            <a:off x="457200" y="1219200"/>
            <a:ext cx="8153400" cy="914400"/>
          </a:xfrm>
        </p:spPr>
        <p:txBody>
          <a:bodyPr wrap="square" anchor="ctr">
            <a:noAutofit/>
          </a:bodyPr>
          <a:lstStyle/>
          <a:p>
            <a:pPr marL="0" lvl="0" indent="0">
              <a:spcBef>
                <a:spcPts val="0"/>
              </a:spcBef>
              <a:buClr>
                <a:schemeClr val="lt1"/>
              </a:buClr>
              <a:buSzPct val="25000"/>
              <a:buNone/>
              <a:tabLst>
                <a:tab pos="628650" algn="l"/>
              </a:tabLst>
            </a:pPr>
            <a:r>
              <a:rPr lang="en-US" sz="2800" b="1" dirty="0">
                <a:solidFill>
                  <a:srgbClr val="007FA3"/>
                </a:solidFill>
              </a:rPr>
              <a:t>Learn basic SQL SELECT statements and options for processing a single table</a:t>
            </a:r>
            <a:endParaRPr lang="en-IN" sz="2800" b="1" dirty="0">
              <a:solidFill>
                <a:srgbClr val="007FA3"/>
              </a:solidFill>
            </a:endParaRPr>
          </a:p>
        </p:txBody>
      </p:sp>
      <p:sp>
        <p:nvSpPr>
          <p:cNvPr id="4" name="Content Placeholder 3"/>
          <p:cNvSpPr>
            <a:spLocks noGrp="1"/>
          </p:cNvSpPr>
          <p:nvPr>
            <p:ph idx="13"/>
          </p:nvPr>
        </p:nvSpPr>
        <p:spPr>
          <a:xfrm>
            <a:off x="457200" y="2209800"/>
            <a:ext cx="8153400" cy="3352800"/>
          </a:xfrm>
        </p:spPr>
        <p:txBody>
          <a:bodyPr wrap="square">
            <a:noAutofit/>
          </a:bodyPr>
          <a:lstStyle/>
          <a:p>
            <a:r>
              <a:rPr lang="en-US" sz="2200" dirty="0"/>
              <a:t>In SQL, you can use the SQL GROUP BY clause to group rows by common values. </a:t>
            </a:r>
          </a:p>
          <a:p>
            <a:pPr marL="829818" lvl="1" indent="-342900"/>
            <a:r>
              <a:rPr lang="en-US" sz="2200" dirty="0"/>
              <a:t>This is a powerful feature, but it can be difficult to understand. </a:t>
            </a:r>
          </a:p>
          <a:p>
            <a:pPr marL="829818" lvl="1" indent="-342900"/>
            <a:r>
              <a:rPr lang="en-US" sz="2200" dirty="0"/>
              <a:t>What do we mean by a group? Consider the EMPLOYEE table in </a:t>
            </a:r>
            <a:r>
              <a:rPr lang="en-US" sz="2200" dirty="0" smtClean="0"/>
              <a:t>Figure 3.18 </a:t>
            </a:r>
            <a:r>
              <a:rPr lang="en-US" sz="2200" dirty="0"/>
              <a:t>on the next slide, where we show the employees grouped by which department they work in.</a:t>
            </a:r>
          </a:p>
          <a:p>
            <a:pPr marL="829818" lvl="1" indent="-342900"/>
            <a:r>
              <a:rPr lang="en-US" sz="2200" dirty="0"/>
              <a:t>Because there are 9 departments, we have the employees divided into 9 groups.</a:t>
            </a:r>
            <a:endParaRPr lang="en-IN" sz="2200" dirty="0"/>
          </a:p>
        </p:txBody>
      </p:sp>
    </p:spTree>
    <p:extLst>
      <p:ext uri="{BB962C8B-B14F-4D97-AF65-F5344CB8AC3E}">
        <p14:creationId xmlns:p14="http://schemas.microsoft.com/office/powerpoint/2010/main" val="25390667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528"/>
            <a:ext cx="8153400" cy="1155621"/>
          </a:xfrm>
        </p:spPr>
        <p:txBody>
          <a:bodyPr wrap="square" anchor="ctr">
            <a:noAutofit/>
          </a:bodyPr>
          <a:lstStyle/>
          <a:p>
            <a:r>
              <a:rPr lang="en-US" sz="3600" dirty="0" smtClean="0">
                <a:latin typeface="+mj-lt"/>
              </a:rPr>
              <a:t>Figure 3.18 </a:t>
            </a:r>
            <a:r>
              <a:rPr lang="en-US" sz="3600" dirty="0">
                <a:latin typeface="+mj-lt"/>
              </a:rPr>
              <a:t>Department Groups in the EMPLOYEE Table</a:t>
            </a:r>
          </a:p>
        </p:txBody>
      </p:sp>
      <p:pic>
        <p:nvPicPr>
          <p:cNvPr id="44034" name="Picture 2" descr="The data displayed is:&#10;1.&#10;Employee Number,  1&#10;First Name,  Mary&#10;Last Name,  Jacobs&#10;Department,  Administration&#10;Position,  CEO&#10;Supervisor,  null&#10;Office Phone,  360-285-8110&#10;Email Address,  Mary.Jacobs@WP.com&#10;&#10;2.&#10;Employee Number,  2&#10;First Name,  Rosalie&#10;Last Name,  Jackson&#10;Department,  Administration&#10;Position,  Admin Assistant&#10;Supervisor,  1&#10;Office Phone,  360-285-8120&#10;Email Address,  Rosalie.Jackson@WP.com&#10;&#10;The first two rows are employees in the administration department.&#10;&#10;3.&#10;Employee Number,  3&#10;First Name,  Richard&#10;Last Name,  Bandalone&#10;Department,  Legal&#10;Position,  Attorney&#10;Supervisor,  1&#10;Office Phone,  360-285-8210&#10;Email Address,  Richard.Bandalone@WP.com&#10;&#10;4.&#10;Employee Number,  4&#10;First Name,  George&#10;Last Name,  Smith&#10;Department,  Human Resources&#10;Position,  HR3&#10;Supervisor,  1&#10;Office Phone,  360-285-8310&#10;Email Address,  George.Smith@WP.com&#10;&#10;&#10;5.&#10;Employee Number,  5&#10;First Name,  Alan&#10;Last Name,  Adams&#10;Department,  Human Resources&#10;Position,  HR1&#10;Supervisor,  4&#10;Office Phone,  360-285-8320&#10;Email Address,  Alan.Adams@WP.com&#10;&#10;6.&#10;Employee Number,  6&#10;First Name,  Ken&#10;Last Name,  Evans&#10;Department,  Finance&#10;Position,  CFO&#10;Supervisor,  1&#10;Office Phone,  360-285-8410&#10;Email Address,  Ken.Evans@WP.com&#10;&#10;7.&#10;Employee Number,  7&#10;First Name,  Mary&#10;Last Name,  Abernathy&#10;Department,  Finance&#10;Position,  FA3&#10;Supervisor,  6&#10;Office Phone,  360-285-8420&#10;Email Address,  Mary.Abernathy@WP.com&#10;&#10;8.&#10;Employee Number,  8&#10;First Name,  Tom&#10;Last Name,  Caruthers&#10;Department,  Accounting&#10;Position,  FA2&#10;Supervisor,  6&#10;Office Phone,  360-285-8430&#10;Email Address,  Tom.Caruthers@WP.com&#10;&#10;9.&#10;Employee Number,  9&#10;First Name,  Heather&#10;Last Name,  Jones&#10;Department,  Accounting&#10;Position,  FA2&#10;Supervisor,  6&#10;Office Phone,  360-285-8440&#10;Email Address,  Heather.Jones@WP.com&#10;&#10;10.&#10;Employee Number,  10&#10;First Name,  Ken&#10;Last Name,  Numoto&#10;Department,  Sales and Marketing&#10;Position,  SM3&#10;Supervisor,  1&#10;Office Phone,  360-285-8510&#10;Email Address,  Ken.Numoto@WP.com&#10;&#10;11.&#10;Employee Number,  11&#10;First Name,  Linda&#10;Last Name,  Granger&#10;Department,  Sales and Marketing&#10;Position,  SM2&#10;Supervisor,  10&#10;Office Phone,  360-285-8520&#10;Email Address,  Linda.Granger@WP.com&#10;&#10;12.&#10;Employee Number,  12&#10;First Name,  James&#10;Last Name,  Nestor&#10;Department,  InfoSystems&#10;Position,  CIO&#10;Supervisor,  1&#10;Office Phone,  360-285-8610&#10;Email Address,  James.Nestor@WP.com&#10;&#10;13.&#10;Employee Number,  13&#10;First Name,  Rick&#10;Last Name,  Brown&#10;Department,  InfoSystems&#10;Position,  IS2&#10;Supervisor,  12&#10;Office Phone,  null&#10;Email Address,  Rick.Brown@WP.com&#10;&#10;14.&#10;Employee Number,  14&#10;First Name,  Mike&#10;Last Name,  Nguyen&#10;Department,  Research and Development&#10;Position,  CTO&#10;Supervisor,  1&#10;Office Phone,  360-285-8710&#10;Email Address,  Mike.Nguyen@WP.com&#10;&#10;&#10;&#10;15.&#10;Employee Number,  15&#10;First Name,  Jason&#10;Last Name,  Sleeman&#10;Department,  Research and Development&#10;Position,  RD3&#10;Supervisor,  14&#10;Office Phone,  360-285-8720&#10;Email Address,  Jason.Sleeman@WP.com&#10;&#10;The below group of rows are employees in the Production department.&#10;16.&#10;Employee Number,  16&#10;First Name,  Mary&#10;Last Name,  Smith&#10;Department,  Production&#10;Position,  OPS3&#10;Supervisor,  1&#10;Office Phone,  360-285-8810&#10;Email Address,  Mary.Smith@WP.com&#10;&#10;17.&#10;Employee Number,  17&#10;First Name,  Tom&#10;Last Name,  Jackson&#10;Department,  Production&#10;Position,  OPS2&#10;Supervisor,  16&#10;Office Phone,  360-285-8820&#10;Email Address,  Tom.Jackson@WP.com&#10;&#10;18.&#10;Employee Number,  18&#10;First Name,  George&#10;Last Name,  Jones&#10;Department,  Production&#10;Position,  OPS2&#10;Supervisor,  17&#10;Office Phone,  360-285-8830&#10;Email Address,  George.Jones@WP.com&#10;&#10;19.&#10;Employee Number,  19&#10;First Name,  Julia&#10;Last Name,  Hayakawa&#10;Department,  Production&#10;Position,  OPS1&#10;Supervisor,  17&#10;Office Phone,  null&#10;Email Address,  Julia.Hayakawa@WP.com&#10;&#10;20.&#10;Employee Number,  20&#10;First Name,  Sam&#10;Last Name,  Stewart&#10;Department,  Production&#10;Position,  OPS1&#10;Supervisor,  17&#10;Office Phone,  null&#10;Email Address,  Sam.Stewart@WP.com"/>
          <p:cNvPicPr>
            <a:picLocks noChangeAspect="1" noChangeArrowheads="1"/>
          </p:cNvPicPr>
          <p:nvPr/>
        </p:nvPicPr>
        <p:blipFill rotWithShape="1">
          <a:blip r:embed="rId3">
            <a:extLst>
              <a:ext uri="{28A0092B-C50C-407E-A947-70E740481C1C}">
                <a14:useLocalDpi xmlns:a14="http://schemas.microsoft.com/office/drawing/2010/main" val="0"/>
              </a:ext>
            </a:extLst>
          </a:blip>
          <a:srcRect b="7907"/>
          <a:stretch/>
        </p:blipFill>
        <p:spPr bwMode="auto">
          <a:xfrm>
            <a:off x="571682" y="1633161"/>
            <a:ext cx="7993510" cy="3091239"/>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p:cNvSpPr>
            <a:spLocks noGrp="1"/>
          </p:cNvSpPr>
          <p:nvPr>
            <p:ph idx="13"/>
          </p:nvPr>
        </p:nvSpPr>
        <p:spPr>
          <a:xfrm>
            <a:off x="447675" y="6002179"/>
            <a:ext cx="8153400" cy="274796"/>
          </a:xfrm>
        </p:spPr>
        <p:txBody>
          <a:bodyPr wrap="square">
            <a:noAutofit/>
          </a:bodyPr>
          <a:lstStyle/>
          <a:p>
            <a:pPr marL="0" indent="0">
              <a:buNone/>
            </a:pPr>
            <a:r>
              <a:rPr lang="en-US" dirty="0"/>
              <a:t>MySQL Community Server 8.0, MySQL Workbench, Oracle Corporation.</a:t>
            </a:r>
          </a:p>
        </p:txBody>
      </p:sp>
    </p:spTree>
    <p:extLst>
      <p:ext uri="{BB962C8B-B14F-4D97-AF65-F5344CB8AC3E}">
        <p14:creationId xmlns:p14="http://schemas.microsoft.com/office/powerpoint/2010/main" val="11238867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099"/>
            <a:ext cx="8153400" cy="619125"/>
          </a:xfrm>
        </p:spPr>
        <p:txBody>
          <a:bodyPr wrap="square" anchor="ctr">
            <a:noAutofit/>
          </a:bodyPr>
          <a:lstStyle/>
          <a:p>
            <a:r>
              <a:rPr lang="en-IN" sz="3600" dirty="0">
                <a:latin typeface="+mj-lt"/>
              </a:rPr>
              <a:t>Wedgewood Pacific Relations</a:t>
            </a:r>
            <a:endParaRPr lang="en-US" sz="3600" dirty="0">
              <a:latin typeface="+mj-lt"/>
            </a:endParaRPr>
          </a:p>
        </p:txBody>
      </p:sp>
      <p:sp>
        <p:nvSpPr>
          <p:cNvPr id="3" name="Content Placeholder 2"/>
          <p:cNvSpPr>
            <a:spLocks noGrp="1"/>
          </p:cNvSpPr>
          <p:nvPr>
            <p:ph idx="1"/>
          </p:nvPr>
        </p:nvSpPr>
        <p:spPr>
          <a:xfrm>
            <a:off x="457200" y="695324"/>
            <a:ext cx="8153400" cy="885825"/>
          </a:xfrm>
        </p:spPr>
        <p:txBody>
          <a:bodyPr wrap="square" anchor="ctr">
            <a:noAutofit/>
          </a:bodyPr>
          <a:lstStyle/>
          <a:p>
            <a:pPr marL="0" lvl="0" indent="0">
              <a:spcBef>
                <a:spcPts val="0"/>
              </a:spcBef>
              <a:buClr>
                <a:schemeClr val="lt1"/>
              </a:buClr>
              <a:buSzPct val="25000"/>
              <a:buNone/>
              <a:tabLst>
                <a:tab pos="628650" algn="l"/>
              </a:tabLst>
            </a:pPr>
            <a:r>
              <a:rPr lang="en-US" sz="2800" b="1" dirty="0">
                <a:solidFill>
                  <a:srgbClr val="007FA3"/>
                </a:solidFill>
              </a:rPr>
              <a:t>Learn basic SQL statements for creating database structures</a:t>
            </a:r>
            <a:endParaRPr lang="en-IN" sz="2800" b="1" dirty="0">
              <a:solidFill>
                <a:srgbClr val="007FA3"/>
              </a:solidFill>
            </a:endParaRPr>
          </a:p>
        </p:txBody>
      </p:sp>
      <p:sp>
        <p:nvSpPr>
          <p:cNvPr id="4" name="Content Placeholder 3"/>
          <p:cNvSpPr>
            <a:spLocks noGrp="1"/>
          </p:cNvSpPr>
          <p:nvPr>
            <p:ph idx="13"/>
          </p:nvPr>
        </p:nvSpPr>
        <p:spPr>
          <a:xfrm>
            <a:off x="457200" y="1771650"/>
            <a:ext cx="8153400" cy="666750"/>
          </a:xfrm>
        </p:spPr>
        <p:txBody>
          <a:bodyPr>
            <a:noAutofit/>
          </a:bodyPr>
          <a:lstStyle/>
          <a:p>
            <a:r>
              <a:rPr lang="en-US" sz="2000" dirty="0"/>
              <a:t>The following relations are used for the Wedgewood Pacific (WP) example used in this chapter:</a:t>
            </a:r>
            <a:endParaRPr lang="en-IN" sz="2000" dirty="0" smtClean="0"/>
          </a:p>
        </p:txBody>
      </p:sp>
      <p:pic>
        <p:nvPicPr>
          <p:cNvPr id="1028" name="Picture 4" descr="The following information is given in the image:&#10;Line 1: DEPARTMENT open parenthesis DepartmentName, BudgetCode, OfficeNumber, DepartmentPhone close parenthesis.&#10;Line 2: EMPLOYEE open parenthesis EmployeeNumber, FirstName, LastName, Department, Position, Supervisor, OfficePhone, EmailAddress close parenthesis.&#10;Line 3: PROJECT open parenthesis ProjectlD, ProjectName, Department, MaxHours, StartDate, EndDate close parenthesis.&#10;Line 4: ASSIGNMENT open parenthesis ProjectlD, EmployeeNumber, HoursWorked close parenthesis&#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325" y="2571750"/>
            <a:ext cx="7896225" cy="1924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496645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460"/>
            <a:ext cx="8153400" cy="1122640"/>
          </a:xfrm>
        </p:spPr>
        <p:txBody>
          <a:bodyPr wrap="square" anchor="ctr">
            <a:noAutofit/>
          </a:bodyPr>
          <a:lstStyle/>
          <a:p>
            <a:r>
              <a:rPr lang="en-US" dirty="0">
                <a:latin typeface="+mj-lt"/>
              </a:rPr>
              <a:t>Single Table Queries:  Using the GROUP BY Clause</a:t>
            </a:r>
          </a:p>
        </p:txBody>
      </p:sp>
      <p:sp>
        <p:nvSpPr>
          <p:cNvPr id="3" name="Content Placeholder 2"/>
          <p:cNvSpPr>
            <a:spLocks noGrp="1"/>
          </p:cNvSpPr>
          <p:nvPr>
            <p:ph idx="1"/>
          </p:nvPr>
        </p:nvSpPr>
        <p:spPr>
          <a:xfrm>
            <a:off x="457200" y="1247774"/>
            <a:ext cx="8153400" cy="885825"/>
          </a:xfrm>
        </p:spPr>
        <p:txBody>
          <a:bodyPr wrap="square" anchor="ctr">
            <a:noAutofit/>
          </a:bodyPr>
          <a:lstStyle/>
          <a:p>
            <a:pPr marL="0" lvl="0" indent="0">
              <a:spcBef>
                <a:spcPts val="0"/>
              </a:spcBef>
              <a:buClr>
                <a:schemeClr val="lt1"/>
              </a:buClr>
              <a:buSzPct val="25000"/>
              <a:buNone/>
              <a:tabLst>
                <a:tab pos="628650" algn="l"/>
              </a:tabLst>
            </a:pPr>
            <a:r>
              <a:rPr lang="en-US" sz="2800" b="1" dirty="0">
                <a:solidFill>
                  <a:srgbClr val="007FA3"/>
                </a:solidFill>
              </a:rPr>
              <a:t>Learn basic SQL SELECT statements and options for processing a single table</a:t>
            </a:r>
            <a:endParaRPr lang="en-IN" sz="2800" b="1" dirty="0">
              <a:solidFill>
                <a:srgbClr val="007FA3"/>
              </a:solidFill>
            </a:endParaRPr>
          </a:p>
        </p:txBody>
      </p:sp>
      <p:pic>
        <p:nvPicPr>
          <p:cNvPr id="45058" name="Picture 2" descr="The following information is given in the image:&#10;Line 1:  forward slash asterisk space asterisk asterisk asterisk SQL-Query-CH03-36 asterisk asterisk asterisk space asterisk forward slash&#10;Line 2: SELECT Department, Count open parenthesis asterisk close parenthesis AS NumberOfEmployees &#10;Line 3: FROM EMPLOYEE &#10;Line 4: GROUP BY Department semicolon&#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725" y="2209800"/>
            <a:ext cx="6238875"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059" name="Picture 3" descr="The table is divided into the following columns; department and number of employees. The following information is given in the table:&#10;1. &#10;a. Department: Accounting&#10;b. Number of employees: 2&#10;2. &#10;a. Department: Administration &#10;b. Number of employees: 2&#10;3. &#10;a. Department: Finance &#10;b. Number of employees: 2&#10;4. &#10;a. Department: Human Resources&#10;b. Number of employees: 2&#10;5. &#10;a. Department: InfoSystems&#10;b. Number of employees: 2&#10;6. &#10;a. Department: Legal&#10;b. Number of employees: 1&#10;7. &#10;a. Department: Production&#10;b. Number of employees: 5&#10;8. &#10;a. Department: Research and Development&#10;b. Number of employees: 2&#10;9. &#10;a. Department: Sales and Marketing&#10;b. Number of employees: 2&#10;"/>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5746"/>
          <a:stretch/>
        </p:blipFill>
        <p:spPr bwMode="auto">
          <a:xfrm>
            <a:off x="2669395" y="3429000"/>
            <a:ext cx="3799934" cy="2252501"/>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p:cNvSpPr>
            <a:spLocks noGrp="1"/>
          </p:cNvSpPr>
          <p:nvPr>
            <p:ph idx="13"/>
          </p:nvPr>
        </p:nvSpPr>
        <p:spPr>
          <a:xfrm>
            <a:off x="447675" y="5992654"/>
            <a:ext cx="8153400" cy="274796"/>
          </a:xfrm>
        </p:spPr>
        <p:txBody>
          <a:bodyPr wrap="square">
            <a:noAutofit/>
          </a:bodyPr>
          <a:lstStyle/>
          <a:p>
            <a:pPr marL="0" indent="0">
              <a:buNone/>
            </a:pPr>
            <a:r>
              <a:rPr lang="en-US" dirty="0"/>
              <a:t>MySQL Community Server 8.0, MySQL Workbench, Oracle Corporation.</a:t>
            </a:r>
          </a:p>
        </p:txBody>
      </p:sp>
    </p:spTree>
    <p:extLst>
      <p:ext uri="{BB962C8B-B14F-4D97-AF65-F5344CB8AC3E}">
        <p14:creationId xmlns:p14="http://schemas.microsoft.com/office/powerpoint/2010/main" val="16055028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0490"/>
            <a:ext cx="8153400" cy="1022985"/>
          </a:xfrm>
        </p:spPr>
        <p:txBody>
          <a:bodyPr wrap="square" anchor="ctr">
            <a:noAutofit/>
          </a:bodyPr>
          <a:lstStyle/>
          <a:p>
            <a:r>
              <a:rPr lang="en-US" sz="3200" dirty="0">
                <a:latin typeface="+mj-lt"/>
              </a:rPr>
              <a:t>Single Table Queries:  Using the GROUP BY Clause with the HAVING Clause</a:t>
            </a:r>
          </a:p>
        </p:txBody>
      </p:sp>
      <p:sp>
        <p:nvSpPr>
          <p:cNvPr id="3" name="Content Placeholder 2"/>
          <p:cNvSpPr>
            <a:spLocks noGrp="1"/>
          </p:cNvSpPr>
          <p:nvPr>
            <p:ph idx="1"/>
          </p:nvPr>
        </p:nvSpPr>
        <p:spPr>
          <a:xfrm>
            <a:off x="457200" y="1209674"/>
            <a:ext cx="8153400" cy="962025"/>
          </a:xfrm>
        </p:spPr>
        <p:txBody>
          <a:bodyPr wrap="square" anchor="ctr">
            <a:noAutofit/>
          </a:bodyPr>
          <a:lstStyle/>
          <a:p>
            <a:pPr marL="0" lvl="0" indent="0">
              <a:spcBef>
                <a:spcPts val="0"/>
              </a:spcBef>
              <a:buClr>
                <a:schemeClr val="lt1"/>
              </a:buClr>
              <a:buSzPct val="25000"/>
              <a:buNone/>
              <a:tabLst>
                <a:tab pos="628650" algn="l"/>
              </a:tabLst>
            </a:pPr>
            <a:r>
              <a:rPr lang="en-US" sz="2800" b="1" dirty="0">
                <a:solidFill>
                  <a:srgbClr val="007FA3"/>
                </a:solidFill>
              </a:rPr>
              <a:t>Learn basic SQL SELECT statements and options for processing a single </a:t>
            </a:r>
            <a:r>
              <a:rPr lang="en-US" sz="2800" b="1" dirty="0" smtClean="0">
                <a:solidFill>
                  <a:srgbClr val="007FA3"/>
                </a:solidFill>
              </a:rPr>
              <a:t>table</a:t>
            </a:r>
            <a:endParaRPr lang="en-US" sz="2800" b="1" dirty="0">
              <a:solidFill>
                <a:srgbClr val="007FA3"/>
              </a:solidFill>
            </a:endParaRPr>
          </a:p>
        </p:txBody>
      </p:sp>
      <p:pic>
        <p:nvPicPr>
          <p:cNvPr id="1026" name="Picture 2" descr="The following information is given in the image:&#10;Line 1:  forward slash asterisk space asterisk asterisk asterisk SQL-Query-CH03-36 asterisk asterisk asterisk space asterisk forward slash&#10;Line 2: SELECT Department, Count open parenthesis asterisk close parenthesis AS NumberOfEmployees &#10;Line 3: FROM EMPLOYEE &#10;Line 4: GROUP BY Department &#10;Line 5: HAVING COUNT open parenthesis asterisk close parenthesis greater than 1 semicolon&#10;"/>
          <p:cNvPicPr>
            <a:picLocks noChangeAspect="1" noChangeArrowheads="1"/>
          </p:cNvPicPr>
          <p:nvPr/>
        </p:nvPicPr>
        <p:blipFill rotWithShape="1">
          <a:blip r:embed="rId3">
            <a:extLst>
              <a:ext uri="{28A0092B-C50C-407E-A947-70E740481C1C}">
                <a14:useLocalDpi xmlns:a14="http://schemas.microsoft.com/office/drawing/2010/main" val="0"/>
              </a:ext>
            </a:extLst>
          </a:blip>
          <a:srcRect t="25820"/>
          <a:stretch/>
        </p:blipFill>
        <p:spPr bwMode="auto">
          <a:xfrm>
            <a:off x="457200" y="2209800"/>
            <a:ext cx="6486446" cy="13956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descr="The table is divided into the following columns; department and number of employees. The following information is given in the table:&#10;1. &#10;a. Department: Accounting&#10;b. Number of employees: 2&#10;2. &#10;a. Department: Administration&#10;b. Number of employees: 2&#10;3. &#10;a. Department: Finance&#10;b. Number of employees: 2&#10;4. &#10;a. Department: Human Resources &#10;b. Number of employees: 2&#10;5. &#10;a. Department: InfoSystems &#10;b. Number of employees: 2&#10;6. &#10;a. Department: Production&#10;b. Number of employees: 5&#10;7. &#10;a. Department: Research and Development&#10;b. Number of employees: 5&#10;"/>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5904"/>
          <a:stretch/>
        </p:blipFill>
        <p:spPr bwMode="auto">
          <a:xfrm>
            <a:off x="2531428" y="3693395"/>
            <a:ext cx="4072013" cy="2174005"/>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5"/>
          <p:cNvSpPr>
            <a:spLocks noGrp="1"/>
          </p:cNvSpPr>
          <p:nvPr>
            <p:ph idx="13"/>
          </p:nvPr>
        </p:nvSpPr>
        <p:spPr>
          <a:xfrm>
            <a:off x="447675" y="5954554"/>
            <a:ext cx="8153400" cy="331946"/>
          </a:xfrm>
        </p:spPr>
        <p:txBody>
          <a:bodyPr wrap="square">
            <a:noAutofit/>
          </a:bodyPr>
          <a:lstStyle/>
          <a:p>
            <a:pPr marL="0" indent="0">
              <a:buNone/>
            </a:pPr>
            <a:r>
              <a:rPr lang="en-US" dirty="0"/>
              <a:t>MySQL Community Server 8.0, MySQL Workbench, Oracle Corporation.</a:t>
            </a:r>
          </a:p>
        </p:txBody>
      </p:sp>
    </p:spTree>
    <p:extLst>
      <p:ext uri="{BB962C8B-B14F-4D97-AF65-F5344CB8AC3E}">
        <p14:creationId xmlns:p14="http://schemas.microsoft.com/office/powerpoint/2010/main" val="6086832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624"/>
            <a:ext cx="8153400" cy="1152525"/>
          </a:xfrm>
        </p:spPr>
        <p:txBody>
          <a:bodyPr wrap="square" anchor="ctr">
            <a:noAutofit/>
          </a:bodyPr>
          <a:lstStyle/>
          <a:p>
            <a:r>
              <a:rPr lang="fr-FR" sz="3600" dirty="0">
                <a:latin typeface="+mj-lt"/>
              </a:rPr>
              <a:t>Multiple Table Queries:  SQL For Data Manipulation (DML)</a:t>
            </a:r>
            <a:endParaRPr lang="en-US" sz="3600" dirty="0">
              <a:latin typeface="+mj-lt"/>
            </a:endParaRPr>
          </a:p>
        </p:txBody>
      </p:sp>
      <p:sp>
        <p:nvSpPr>
          <p:cNvPr id="3" name="Content Placeholder 2"/>
          <p:cNvSpPr>
            <a:spLocks noGrp="1"/>
          </p:cNvSpPr>
          <p:nvPr>
            <p:ph idx="1"/>
          </p:nvPr>
        </p:nvSpPr>
        <p:spPr>
          <a:xfrm>
            <a:off x="457200" y="1233726"/>
            <a:ext cx="8153400" cy="957024"/>
          </a:xfrm>
        </p:spPr>
        <p:txBody>
          <a:bodyPr wrap="square" anchor="ctr">
            <a:noAutofit/>
          </a:bodyPr>
          <a:lstStyle/>
          <a:p>
            <a:pPr marL="0" lvl="0" indent="0">
              <a:spcBef>
                <a:spcPts val="0"/>
              </a:spcBef>
              <a:buClr>
                <a:schemeClr val="lt1"/>
              </a:buClr>
              <a:buSzPct val="25000"/>
              <a:buNone/>
              <a:tabLst>
                <a:tab pos="628650" algn="l"/>
              </a:tabLst>
            </a:pPr>
            <a:r>
              <a:rPr lang="en-US" sz="2800" b="1" dirty="0">
                <a:solidFill>
                  <a:srgbClr val="007FA3"/>
                </a:solidFill>
              </a:rPr>
              <a:t>Learn basic SQL SELECT Statements for processing multiple tables with subqueries</a:t>
            </a:r>
          </a:p>
        </p:txBody>
      </p:sp>
      <p:sp>
        <p:nvSpPr>
          <p:cNvPr id="4" name="Content Placeholder 3"/>
          <p:cNvSpPr>
            <a:spLocks noGrp="1"/>
          </p:cNvSpPr>
          <p:nvPr>
            <p:ph idx="13"/>
          </p:nvPr>
        </p:nvSpPr>
        <p:spPr>
          <a:xfrm>
            <a:off x="447675" y="2286000"/>
            <a:ext cx="8153400" cy="2286000"/>
          </a:xfrm>
        </p:spPr>
        <p:txBody>
          <a:bodyPr wrap="square">
            <a:noAutofit/>
          </a:bodyPr>
          <a:lstStyle/>
          <a:p>
            <a:r>
              <a:rPr lang="en-US" sz="2200" dirty="0"/>
              <a:t>The queries considered so far have involved data from a single table. However, at times, more than one table must be processed to obtain the desired information. SQL provides two different techniques for querying data from multiple tables:</a:t>
            </a:r>
          </a:p>
          <a:p>
            <a:pPr lvl="1"/>
            <a:r>
              <a:rPr lang="en-US" sz="2200" dirty="0"/>
              <a:t>the SQL Subquery</a:t>
            </a:r>
          </a:p>
          <a:p>
            <a:pPr lvl="1"/>
            <a:r>
              <a:rPr lang="en-US" sz="2200" dirty="0"/>
              <a:t>the SQL Join</a:t>
            </a:r>
          </a:p>
        </p:txBody>
      </p:sp>
    </p:spTree>
    <p:extLst>
      <p:ext uri="{BB962C8B-B14F-4D97-AF65-F5344CB8AC3E}">
        <p14:creationId xmlns:p14="http://schemas.microsoft.com/office/powerpoint/2010/main" val="40399162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624"/>
            <a:ext cx="8153400" cy="1152525"/>
          </a:xfrm>
        </p:spPr>
        <p:txBody>
          <a:bodyPr wrap="square" anchor="ctr">
            <a:noAutofit/>
          </a:bodyPr>
          <a:lstStyle/>
          <a:p>
            <a:r>
              <a:rPr lang="fr-FR" sz="3600" dirty="0" smtClean="0">
                <a:latin typeface="+mj-lt"/>
              </a:rPr>
              <a:t>Multiple Table Queries: Querying </a:t>
            </a:r>
            <a:r>
              <a:rPr lang="fr-FR" sz="3600" dirty="0">
                <a:latin typeface="+mj-lt"/>
              </a:rPr>
              <a:t>with Subqueries</a:t>
            </a:r>
            <a:endParaRPr lang="en-US" sz="3600" dirty="0">
              <a:latin typeface="+mj-lt"/>
            </a:endParaRPr>
          </a:p>
        </p:txBody>
      </p:sp>
      <p:sp>
        <p:nvSpPr>
          <p:cNvPr id="3" name="Content Placeholder 2"/>
          <p:cNvSpPr>
            <a:spLocks noGrp="1"/>
          </p:cNvSpPr>
          <p:nvPr>
            <p:ph idx="1"/>
          </p:nvPr>
        </p:nvSpPr>
        <p:spPr>
          <a:xfrm>
            <a:off x="457200" y="1243251"/>
            <a:ext cx="8153400" cy="937974"/>
          </a:xfrm>
        </p:spPr>
        <p:txBody>
          <a:bodyPr wrap="square" anchor="ctr">
            <a:noAutofit/>
          </a:bodyPr>
          <a:lstStyle/>
          <a:p>
            <a:pPr marL="0" lvl="0" indent="0">
              <a:spcBef>
                <a:spcPts val="0"/>
              </a:spcBef>
              <a:buClr>
                <a:schemeClr val="lt1"/>
              </a:buClr>
              <a:buSzPct val="25000"/>
              <a:buNone/>
              <a:tabLst>
                <a:tab pos="628650" algn="l"/>
              </a:tabLst>
            </a:pPr>
            <a:r>
              <a:rPr lang="en-US" sz="2800" b="1" dirty="0">
                <a:solidFill>
                  <a:srgbClr val="007FA3"/>
                </a:solidFill>
              </a:rPr>
              <a:t>Learn basic </a:t>
            </a:r>
            <a:r>
              <a:rPr lang="en-US" sz="2800" b="1" spc="-350" dirty="0" smtClean="0">
                <a:solidFill>
                  <a:srgbClr val="007FA3"/>
                </a:solidFill>
              </a:rPr>
              <a:t>S Q </a:t>
            </a:r>
            <a:r>
              <a:rPr lang="en-US" sz="2800" b="1" dirty="0" smtClean="0">
                <a:solidFill>
                  <a:srgbClr val="007FA3"/>
                </a:solidFill>
              </a:rPr>
              <a:t>L </a:t>
            </a:r>
            <a:r>
              <a:rPr lang="en-US" sz="2800" b="1" dirty="0">
                <a:solidFill>
                  <a:srgbClr val="007FA3"/>
                </a:solidFill>
              </a:rPr>
              <a:t>SELECT Statements for processing multiple tables with subqueries</a:t>
            </a:r>
          </a:p>
        </p:txBody>
      </p:sp>
      <p:pic>
        <p:nvPicPr>
          <p:cNvPr id="2050" name="Picture 2" descr="The following information is given in the image:&#10;Line 1:  forward slash asterisk space asterisk asterisk asterisk SQL-Query-CH03-41 asterisk asterisk asterisk space asterisk forward slash&#10;Line 2: SELECT FirstName, LastName &#10;Line 3: FROM EMPLOYEE&#10;Line 4: WHERE EmployeeNumber IN &#10;Open parenthesis SELECT DISTINCT EmployeeNumber&#10;FROM ASSIGNMENT  &#10; WHERE HoursWorked lesser than 50 close parenthesis semicolon&#10;"/>
          <p:cNvPicPr>
            <a:picLocks noChangeAspect="1" noChangeArrowheads="1"/>
          </p:cNvPicPr>
          <p:nvPr/>
        </p:nvPicPr>
        <p:blipFill rotWithShape="1">
          <a:blip r:embed="rId3">
            <a:extLst>
              <a:ext uri="{28A0092B-C50C-407E-A947-70E740481C1C}">
                <a14:useLocalDpi xmlns:a14="http://schemas.microsoft.com/office/drawing/2010/main" val="0"/>
              </a:ext>
            </a:extLst>
          </a:blip>
          <a:srcRect t="18572"/>
          <a:stretch/>
        </p:blipFill>
        <p:spPr bwMode="auto">
          <a:xfrm>
            <a:off x="457200" y="2214014"/>
            <a:ext cx="5096133" cy="1653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descr="The table is divided into the following columns; first name and last name. The following information is given in the table:&#10;1. &#10;a. First name: Ken&#10;b. Last name: Evans&#10;2. &#10;a. First name: Ken&#10;b. Last name: Numoto&#10;3. &#10;a. First name: Linda&#10;b. Last name: Granger&#10;4. &#10;a. First name: Mary&#10;b. Last name: Smith&#10;5. &#10;a. First name: Tom&#10;b. Last name: Jackson&#10;"/>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7815"/>
          <a:stretch/>
        </p:blipFill>
        <p:spPr bwMode="auto">
          <a:xfrm>
            <a:off x="3114449" y="3905680"/>
            <a:ext cx="2898698" cy="1991072"/>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5"/>
          <p:cNvSpPr>
            <a:spLocks noGrp="1"/>
          </p:cNvSpPr>
          <p:nvPr>
            <p:ph idx="13"/>
          </p:nvPr>
        </p:nvSpPr>
        <p:spPr>
          <a:xfrm>
            <a:off x="447675" y="5954554"/>
            <a:ext cx="8153400" cy="331946"/>
          </a:xfrm>
        </p:spPr>
        <p:txBody>
          <a:bodyPr wrap="square">
            <a:noAutofit/>
          </a:bodyPr>
          <a:lstStyle/>
          <a:p>
            <a:pPr marL="0" indent="0">
              <a:buNone/>
            </a:pPr>
            <a:r>
              <a:rPr lang="en-US" dirty="0" smtClean="0"/>
              <a:t>My</a:t>
            </a:r>
            <a:r>
              <a:rPr lang="en-US" spc="-300" dirty="0" smtClean="0"/>
              <a:t> S Q </a:t>
            </a:r>
            <a:r>
              <a:rPr lang="en-US" dirty="0" smtClean="0"/>
              <a:t>L </a:t>
            </a:r>
            <a:r>
              <a:rPr lang="en-US" dirty="0"/>
              <a:t>Community Server 8.0, </a:t>
            </a:r>
            <a:r>
              <a:rPr lang="en-US" dirty="0" smtClean="0"/>
              <a:t>My</a:t>
            </a:r>
            <a:r>
              <a:rPr lang="en-US" spc="-300" dirty="0" smtClean="0"/>
              <a:t> S Q </a:t>
            </a:r>
            <a:r>
              <a:rPr lang="en-US" dirty="0" smtClean="0"/>
              <a:t>L </a:t>
            </a:r>
            <a:r>
              <a:rPr lang="en-US" dirty="0"/>
              <a:t>Workbench, Oracle Corporation.</a:t>
            </a:r>
          </a:p>
        </p:txBody>
      </p:sp>
    </p:spTree>
    <p:extLst>
      <p:ext uri="{BB962C8B-B14F-4D97-AF65-F5344CB8AC3E}">
        <p14:creationId xmlns:p14="http://schemas.microsoft.com/office/powerpoint/2010/main" val="2416996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4772"/>
            <a:ext cx="8153400" cy="1553528"/>
          </a:xfrm>
        </p:spPr>
        <p:txBody>
          <a:bodyPr wrap="square" anchor="ctr">
            <a:noAutofit/>
          </a:bodyPr>
          <a:lstStyle/>
          <a:p>
            <a:r>
              <a:rPr lang="en-US" sz="3200" dirty="0" smtClean="0">
                <a:latin typeface="+mj-lt"/>
              </a:rPr>
              <a:t>Figure 3.19 </a:t>
            </a:r>
            <a:r>
              <a:rPr lang="en-US" sz="3200" dirty="0">
                <a:latin typeface="+mj-lt"/>
              </a:rPr>
              <a:t>Using Primary Key and Foreign Key Values in the SQL WHERE Clause in an Implicit SQL JOIN</a:t>
            </a:r>
          </a:p>
        </p:txBody>
      </p:sp>
      <p:pic>
        <p:nvPicPr>
          <p:cNvPr id="3074" name="Picture 2" descr="The comments or code description reads within the comment tags SQL- QUERY-CH03-46. The query below it reads,&#10;Select First Name, Last Name, Project ID and Hours Worked FROM EMPLOYEE, ASSIGNMENT&#10;WHERE EMPLOYEE. EmployeeNumber equals ASSIGNMENT. EmployeeNumber. &#10;&#10;EmployeeNumber is the primary key of EMPLOYEE. EmployeeNumber is a foreign key in ASSIGNMENT.&#10;All key words are in uppercase. The column and table names are in lowercase."/>
          <p:cNvPicPr>
            <a:picLocks noChangeAspect="1" noChangeArrowheads="1"/>
          </p:cNvPicPr>
          <p:nvPr/>
        </p:nvPicPr>
        <p:blipFill rotWithShape="1">
          <a:blip r:embed="rId3">
            <a:extLst>
              <a:ext uri="{28A0092B-C50C-407E-A947-70E740481C1C}">
                <a14:useLocalDpi xmlns:a14="http://schemas.microsoft.com/office/drawing/2010/main" val="0"/>
              </a:ext>
            </a:extLst>
          </a:blip>
          <a:srcRect b="9147"/>
          <a:stretch/>
        </p:blipFill>
        <p:spPr bwMode="auto">
          <a:xfrm>
            <a:off x="577950" y="2228944"/>
            <a:ext cx="7981016" cy="1904813"/>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5"/>
          <p:cNvSpPr>
            <a:spLocks noGrp="1"/>
          </p:cNvSpPr>
          <p:nvPr>
            <p:ph idx="13"/>
          </p:nvPr>
        </p:nvSpPr>
        <p:spPr>
          <a:xfrm>
            <a:off x="447675" y="5943600"/>
            <a:ext cx="8153400" cy="331946"/>
          </a:xfrm>
        </p:spPr>
        <p:txBody>
          <a:bodyPr wrap="square">
            <a:noAutofit/>
          </a:bodyPr>
          <a:lstStyle/>
          <a:p>
            <a:pPr marL="0" indent="0">
              <a:buNone/>
            </a:pPr>
            <a:r>
              <a:rPr lang="en-US" dirty="0"/>
              <a:t>MySQL Community Server 8.0, MySQL Workbench, Oracle Corporation.</a:t>
            </a:r>
          </a:p>
        </p:txBody>
      </p:sp>
    </p:spTree>
    <p:extLst>
      <p:ext uri="{BB962C8B-B14F-4D97-AF65-F5344CB8AC3E}">
        <p14:creationId xmlns:p14="http://schemas.microsoft.com/office/powerpoint/2010/main" val="2056900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50"/>
            <a:ext cx="8153400" cy="1143000"/>
          </a:xfrm>
        </p:spPr>
        <p:txBody>
          <a:bodyPr wrap="square" anchor="ctr">
            <a:noAutofit/>
          </a:bodyPr>
          <a:lstStyle/>
          <a:p>
            <a:r>
              <a:rPr lang="en-US" sz="3600" dirty="0">
                <a:latin typeface="+mj-lt"/>
              </a:rPr>
              <a:t>Multiple Table Queries: </a:t>
            </a:r>
            <a:r>
              <a:rPr lang="en-US" sz="3600" dirty="0" smtClean="0">
                <a:latin typeface="+mj-lt"/>
              </a:rPr>
              <a:t>Querying </a:t>
            </a:r>
            <a:r>
              <a:rPr lang="en-US" sz="3600" dirty="0">
                <a:latin typeface="+mj-lt"/>
              </a:rPr>
              <a:t>with </a:t>
            </a:r>
            <a:r>
              <a:rPr lang="en-US" sz="3600" dirty="0" smtClean="0">
                <a:latin typeface="+mj-lt"/>
              </a:rPr>
              <a:t>Joins </a:t>
            </a:r>
            <a:r>
              <a:rPr lang="en-US" sz="2800" dirty="0" smtClean="0">
                <a:latin typeface="+mj-lt"/>
              </a:rPr>
              <a:t>(1 of 2)</a:t>
            </a:r>
            <a:endParaRPr lang="en-US" sz="3600" dirty="0">
              <a:latin typeface="+mj-lt"/>
            </a:endParaRPr>
          </a:p>
        </p:txBody>
      </p:sp>
      <p:sp>
        <p:nvSpPr>
          <p:cNvPr id="3" name="Content Placeholder 2"/>
          <p:cNvSpPr>
            <a:spLocks noGrp="1"/>
          </p:cNvSpPr>
          <p:nvPr>
            <p:ph idx="1"/>
          </p:nvPr>
        </p:nvSpPr>
        <p:spPr>
          <a:xfrm>
            <a:off x="457200" y="1247775"/>
            <a:ext cx="8153400" cy="914400"/>
          </a:xfrm>
        </p:spPr>
        <p:txBody>
          <a:bodyPr wrap="square" anchor="ctr">
            <a:noAutofit/>
          </a:bodyPr>
          <a:lstStyle/>
          <a:p>
            <a:pPr marL="0" indent="0">
              <a:buNone/>
            </a:pPr>
            <a:r>
              <a:rPr lang="en-US" sz="2800" b="1" dirty="0">
                <a:solidFill>
                  <a:schemeClr val="bg2"/>
                </a:solidFill>
              </a:rPr>
              <a:t>Learn basic SQL SELECT Statements for processing multiple tables with Joins</a:t>
            </a:r>
          </a:p>
        </p:txBody>
      </p:sp>
      <p:pic>
        <p:nvPicPr>
          <p:cNvPr id="4098" name="Picture 2" descr="The following information is given in the image:&#10;Line 1: forward slash asterisk space asterisk asterisk asterisk SQL-Query-CH03-46 asterisk asterisk asterisk space asterisk forward slash&#10;Line 2: SELECT FirstName, LastName, ProjectID, HoursWorked&#10;Line 3: FROM EMPLOYEE, ASSIGNMENT&#10;Line 4: WHERE EMPLOYEE. EmployeeNumber = ASSIGNMENT.EmployeeNumber;&#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209800"/>
            <a:ext cx="8130541" cy="14039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descr="The table is divided into the following columns; first name, last name, project id, and hours worked. The following information is given in the table:&#10;1. &#10;a. First name: Mary &#10;b. Last name: Jacobs&#10;c. Project Id: 1000&#10;d. Hours worked: 30&#10;2. &#10;a. First name: Mary &#10;b. Last name: Jacobs&#10;c. Project Id: 1100&#10;d. Hours worked: 30&#10;"/>
          <p:cNvPicPr>
            <a:picLocks noChangeAspect="1" noChangeArrowheads="1"/>
          </p:cNvPicPr>
          <p:nvPr/>
        </p:nvPicPr>
        <p:blipFill rotWithShape="1">
          <a:blip r:embed="rId4">
            <a:extLst>
              <a:ext uri="{28A0092B-C50C-407E-A947-70E740481C1C}">
                <a14:useLocalDpi xmlns:a14="http://schemas.microsoft.com/office/drawing/2010/main" val="0"/>
              </a:ext>
            </a:extLst>
          </a:blip>
          <a:srcRect b="12837"/>
          <a:stretch/>
        </p:blipFill>
        <p:spPr bwMode="auto">
          <a:xfrm>
            <a:off x="1196342" y="3811040"/>
            <a:ext cx="6728458" cy="1294360"/>
          </a:xfrm>
          <a:prstGeom prst="rect">
            <a:avLst/>
          </a:prstGeom>
          <a:noFill/>
          <a:extLst>
            <a:ext uri="{909E8E84-426E-40DD-AFC4-6F175D3DCCD1}">
              <a14:hiddenFill xmlns:a14="http://schemas.microsoft.com/office/drawing/2010/main">
                <a:solidFill>
                  <a:srgbClr val="FFFFFF"/>
                </a:solidFill>
              </a14:hiddenFill>
            </a:ext>
          </a:extLst>
        </p:spPr>
      </p:pic>
      <p:sp>
        <p:nvSpPr>
          <p:cNvPr id="21" name="Content Placeholder 5"/>
          <p:cNvSpPr>
            <a:spLocks noGrp="1"/>
          </p:cNvSpPr>
          <p:nvPr>
            <p:ph idx="13"/>
          </p:nvPr>
        </p:nvSpPr>
        <p:spPr>
          <a:xfrm>
            <a:off x="447675" y="6010275"/>
            <a:ext cx="8153400" cy="257175"/>
          </a:xfrm>
        </p:spPr>
        <p:txBody>
          <a:bodyPr wrap="square">
            <a:noAutofit/>
          </a:bodyPr>
          <a:lstStyle/>
          <a:p>
            <a:pPr marL="0" indent="0">
              <a:buNone/>
            </a:pPr>
            <a:r>
              <a:rPr lang="en-US" dirty="0"/>
              <a:t>MySQL Community Server 8.0, MySQL Workbench, Oracle Corporation.</a:t>
            </a:r>
          </a:p>
        </p:txBody>
      </p:sp>
    </p:spTree>
    <p:extLst>
      <p:ext uri="{BB962C8B-B14F-4D97-AF65-F5344CB8AC3E}">
        <p14:creationId xmlns:p14="http://schemas.microsoft.com/office/powerpoint/2010/main" val="3571256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130541" cy="1097280"/>
          </a:xfrm>
        </p:spPr>
        <p:txBody>
          <a:bodyPr wrap="square" anchor="ctr">
            <a:noAutofit/>
          </a:bodyPr>
          <a:lstStyle/>
          <a:p>
            <a:r>
              <a:rPr lang="en-US" sz="3600" dirty="0">
                <a:latin typeface="+mj-lt"/>
              </a:rPr>
              <a:t>Multiple Table Queries: </a:t>
            </a:r>
            <a:r>
              <a:rPr lang="en-US" sz="3600" dirty="0" smtClean="0">
                <a:latin typeface="+mj-lt"/>
              </a:rPr>
              <a:t>Querying </a:t>
            </a:r>
            <a:r>
              <a:rPr lang="en-US" sz="3600" dirty="0">
                <a:latin typeface="+mj-lt"/>
              </a:rPr>
              <a:t>with Joins </a:t>
            </a:r>
            <a:r>
              <a:rPr lang="en-US" sz="2800" dirty="0" smtClean="0">
                <a:latin typeface="+mj-lt"/>
              </a:rPr>
              <a:t>(2 </a:t>
            </a:r>
            <a:r>
              <a:rPr lang="en-US" sz="2800" dirty="0">
                <a:latin typeface="+mj-lt"/>
              </a:rPr>
              <a:t>of 2)</a:t>
            </a:r>
            <a:endParaRPr lang="en-US" sz="3600" dirty="0">
              <a:latin typeface="+mj-lt"/>
            </a:endParaRPr>
          </a:p>
        </p:txBody>
      </p:sp>
      <p:sp>
        <p:nvSpPr>
          <p:cNvPr id="3" name="Content Placeholder 2"/>
          <p:cNvSpPr>
            <a:spLocks noGrp="1"/>
          </p:cNvSpPr>
          <p:nvPr>
            <p:ph idx="1"/>
          </p:nvPr>
        </p:nvSpPr>
        <p:spPr>
          <a:xfrm>
            <a:off x="457200" y="1219200"/>
            <a:ext cx="8130541" cy="914400"/>
          </a:xfrm>
        </p:spPr>
        <p:txBody>
          <a:bodyPr wrap="square" anchor="ctr">
            <a:noAutofit/>
          </a:bodyPr>
          <a:lstStyle/>
          <a:p>
            <a:pPr marL="0" indent="0">
              <a:buNone/>
            </a:pPr>
            <a:r>
              <a:rPr lang="en-US" sz="2800" b="1" dirty="0">
                <a:solidFill>
                  <a:schemeClr val="bg2"/>
                </a:solidFill>
              </a:rPr>
              <a:t>Learn basic SQL SELECT Statements for processing multiple tables with Joins</a:t>
            </a:r>
          </a:p>
        </p:txBody>
      </p:sp>
      <p:pic>
        <p:nvPicPr>
          <p:cNvPr id="4098" name="Picture 2" descr="The following information is given in the image:&#10;Line 1: forward slash asterisk space asterisk asterisk asterisk SQL-Query-CH03-46 asterisk asterisk asterisk space asterisk forward slash&#10;Line 2: SELECT FirstName, LastName, ProjectID, HoursWorked&#10;Line 3: FROM EMPLOYEE, ASSIGNMENT&#10;Line 4: WHERE EMPLOYEE. EmployeeNumber = ASSIGNMENT.EmployeeNumber;&#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209800"/>
            <a:ext cx="8130541" cy="14039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descr="The table is divided into the following columns; first name, last name, project id, and hours worked. The following information is given in the table:&#10;1. &#10;a. First name: Mary &#10;b. Last name: Jacobs&#10;c. Project Id: 1000&#10;d. Hours worked: 30&#10;2. &#10;a. First name: Mary &#10;b. Last name: Jacobs&#10;c. Project Id: 1100&#10;d. Hours worked: 30&#10;3. &#10;a. First name: Mary &#10;b. Last name: Jacobs&#10;c. Project Id: 1400&#10;d. Hours worked: 30&#10;4. &#10;a. First name: Mary &#10;b. Last name: Jacobs&#10;c. Project Id: 1500&#10;d. Hours worked: 30&#10;"/>
          <p:cNvPicPr>
            <a:picLocks noChangeAspect="1" noChangeArrowheads="1"/>
          </p:cNvPicPr>
          <p:nvPr/>
        </p:nvPicPr>
        <p:blipFill rotWithShape="1">
          <a:blip r:embed="rId4">
            <a:extLst>
              <a:ext uri="{28A0092B-C50C-407E-A947-70E740481C1C}">
                <a14:useLocalDpi xmlns:a14="http://schemas.microsoft.com/office/drawing/2010/main" val="0"/>
              </a:ext>
            </a:extLst>
          </a:blip>
          <a:srcRect b="11653"/>
          <a:stretch/>
        </p:blipFill>
        <p:spPr bwMode="auto">
          <a:xfrm>
            <a:off x="901576" y="3689985"/>
            <a:ext cx="7328024" cy="218122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5"/>
          <p:cNvSpPr>
            <a:spLocks noGrp="1"/>
          </p:cNvSpPr>
          <p:nvPr>
            <p:ph idx="13"/>
          </p:nvPr>
        </p:nvSpPr>
        <p:spPr>
          <a:xfrm>
            <a:off x="447675" y="6021229"/>
            <a:ext cx="8153400" cy="255746"/>
          </a:xfrm>
        </p:spPr>
        <p:txBody>
          <a:bodyPr wrap="square">
            <a:noAutofit/>
          </a:bodyPr>
          <a:lstStyle/>
          <a:p>
            <a:pPr marL="0" indent="0">
              <a:buNone/>
            </a:pPr>
            <a:r>
              <a:rPr lang="en-US" dirty="0"/>
              <a:t>MySQL Community Server 8.0, MySQL Workbench, Oracle Corporation.</a:t>
            </a:r>
          </a:p>
        </p:txBody>
      </p:sp>
    </p:spTree>
    <p:extLst>
      <p:ext uri="{BB962C8B-B14F-4D97-AF65-F5344CB8AC3E}">
        <p14:creationId xmlns:p14="http://schemas.microsoft.com/office/powerpoint/2010/main" val="31786684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624"/>
            <a:ext cx="8153400" cy="1152525"/>
          </a:xfrm>
        </p:spPr>
        <p:txBody>
          <a:bodyPr wrap="square" anchor="ctr">
            <a:noAutofit/>
          </a:bodyPr>
          <a:lstStyle/>
          <a:p>
            <a:r>
              <a:rPr lang="en-US" sz="3600" dirty="0">
                <a:latin typeface="+mj-lt"/>
              </a:rPr>
              <a:t>Multiple Table Queries:  Using the JOIN ON with the GROUP BY</a:t>
            </a:r>
          </a:p>
        </p:txBody>
      </p:sp>
      <p:sp>
        <p:nvSpPr>
          <p:cNvPr id="3" name="Content Placeholder 2"/>
          <p:cNvSpPr>
            <a:spLocks noGrp="1"/>
          </p:cNvSpPr>
          <p:nvPr>
            <p:ph idx="1"/>
          </p:nvPr>
        </p:nvSpPr>
        <p:spPr>
          <a:xfrm>
            <a:off x="457200" y="1233726"/>
            <a:ext cx="8153400" cy="957024"/>
          </a:xfrm>
        </p:spPr>
        <p:txBody>
          <a:bodyPr wrap="square" anchor="ctr">
            <a:noAutofit/>
          </a:bodyPr>
          <a:lstStyle/>
          <a:p>
            <a:pPr marL="0" lvl="0" indent="0">
              <a:spcBef>
                <a:spcPts val="0"/>
              </a:spcBef>
              <a:buClr>
                <a:schemeClr val="lt1"/>
              </a:buClr>
              <a:buSzPct val="25000"/>
              <a:buNone/>
              <a:tabLst>
                <a:tab pos="628650" algn="l"/>
              </a:tabLst>
            </a:pPr>
            <a:r>
              <a:rPr lang="en-US" sz="2800" b="1" dirty="0">
                <a:solidFill>
                  <a:srgbClr val="007FA3"/>
                </a:solidFill>
              </a:rPr>
              <a:t>Learn basic SQL SELECT Statements for processing multiple tables with Joins</a:t>
            </a:r>
          </a:p>
        </p:txBody>
      </p:sp>
      <p:sp>
        <p:nvSpPr>
          <p:cNvPr id="4" name="Content Placeholder 3"/>
          <p:cNvSpPr>
            <a:spLocks noGrp="1"/>
          </p:cNvSpPr>
          <p:nvPr>
            <p:ph idx="13"/>
          </p:nvPr>
        </p:nvSpPr>
        <p:spPr>
          <a:xfrm>
            <a:off x="447675" y="2286000"/>
            <a:ext cx="8153400" cy="838200"/>
          </a:xfrm>
        </p:spPr>
        <p:txBody>
          <a:bodyPr wrap="square">
            <a:noAutofit/>
          </a:bodyPr>
          <a:lstStyle/>
          <a:p>
            <a:pPr marL="101600" indent="0">
              <a:spcBef>
                <a:spcPts val="0"/>
              </a:spcBef>
              <a:buNone/>
            </a:pPr>
            <a:r>
              <a:rPr lang="en-US" sz="2400" dirty="0"/>
              <a:t>The JOIN ON syntax still requires a statement of primary key to foreign key as shown below:</a:t>
            </a:r>
          </a:p>
        </p:txBody>
      </p:sp>
      <p:pic>
        <p:nvPicPr>
          <p:cNvPr id="6146" name="Picture 2" descr="The following information is given in the image:&#10;Line 1: forward slash asterisk space asterisk asterisk asterisk SQL-Query-CH03-49 asterisk asterisk asterisk space asterisk forward slash&#10;Line 2: SELECT FirstName, LastName, SUM(HoursWorked) AS TotalHoursWorked FROM EMPLOYEE AS E JOIN ASSIGNMENT AS A&#10;Line 3: ON E.EmployeeNumber = A.EmployeeNumber &#10;Line 4: GROUP BY LastName, FirstName &#10;Line 5: ORDER BY LastName, FirstName;&#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200400"/>
            <a:ext cx="7248525" cy="1714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172095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625"/>
            <a:ext cx="8141434" cy="1695450"/>
          </a:xfrm>
        </p:spPr>
        <p:txBody>
          <a:bodyPr wrap="square" anchor="ctr">
            <a:noAutofit/>
          </a:bodyPr>
          <a:lstStyle/>
          <a:p>
            <a:r>
              <a:rPr lang="en-US" sz="3600" dirty="0" smtClean="0">
                <a:latin typeface="+mj-lt"/>
              </a:rPr>
              <a:t>Figure 3.22 </a:t>
            </a:r>
            <a:r>
              <a:rPr lang="en-US" sz="3600" dirty="0">
                <a:latin typeface="+mj-lt"/>
              </a:rPr>
              <a:t>Using Primary Key and Foreign Key Values in the SQL ON Clause in an Explicit SQL Join</a:t>
            </a:r>
          </a:p>
        </p:txBody>
      </p:sp>
      <p:pic>
        <p:nvPicPr>
          <p:cNvPr id="7170" name="Picture 2" descr="The comments or code description reads within the comment tags SQL- QUERY-CH03-48. The query below it reads,&#10;Select First Name, Last Name and Hours Worked FROM EMPLOYEE JOIN ASSIGNMENT&#10;ON EMPLOYEE.EmployeeNumber equals ASSIGNMENT.EmployeeNumber&#10;ORDER BY EMPLOYEE.EmployeeNumber, ProjectID. &#10;&#10;EmployeeNumber is the primary key of EMPLOYEE. EmployeeNumber is a foreign key in ASSIGNMENT.&#10;All key words are in uppercase. The column and table names are in lowercase."/>
          <p:cNvPicPr>
            <a:picLocks noChangeAspect="1" noChangeArrowheads="1"/>
          </p:cNvPicPr>
          <p:nvPr/>
        </p:nvPicPr>
        <p:blipFill rotWithShape="1">
          <a:blip r:embed="rId3">
            <a:extLst>
              <a:ext uri="{28A0092B-C50C-407E-A947-70E740481C1C}">
                <a14:useLocalDpi xmlns:a14="http://schemas.microsoft.com/office/drawing/2010/main" val="0"/>
              </a:ext>
            </a:extLst>
          </a:blip>
          <a:srcRect b="9851"/>
          <a:stretch/>
        </p:blipFill>
        <p:spPr bwMode="auto">
          <a:xfrm>
            <a:off x="457200" y="2209800"/>
            <a:ext cx="8141434" cy="2401088"/>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5"/>
          <p:cNvSpPr>
            <a:spLocks noGrp="1"/>
          </p:cNvSpPr>
          <p:nvPr>
            <p:ph idx="13"/>
          </p:nvPr>
        </p:nvSpPr>
        <p:spPr>
          <a:xfrm>
            <a:off x="447675" y="6000750"/>
            <a:ext cx="8153400" cy="255746"/>
          </a:xfrm>
        </p:spPr>
        <p:txBody>
          <a:bodyPr wrap="square">
            <a:noAutofit/>
          </a:bodyPr>
          <a:lstStyle/>
          <a:p>
            <a:pPr marL="0" indent="0">
              <a:buNone/>
            </a:pPr>
            <a:r>
              <a:rPr lang="en-US" dirty="0"/>
              <a:t>MySQL Community Server 8.0, MySQL Workbench, Oracle Corporation.</a:t>
            </a:r>
          </a:p>
        </p:txBody>
      </p:sp>
    </p:spTree>
    <p:extLst>
      <p:ext uri="{BB962C8B-B14F-4D97-AF65-F5344CB8AC3E}">
        <p14:creationId xmlns:p14="http://schemas.microsoft.com/office/powerpoint/2010/main" val="37527534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624"/>
            <a:ext cx="8153400" cy="1152525"/>
          </a:xfrm>
        </p:spPr>
        <p:txBody>
          <a:bodyPr wrap="square" anchor="ctr">
            <a:noAutofit/>
          </a:bodyPr>
          <a:lstStyle/>
          <a:p>
            <a:r>
              <a:rPr lang="en-US" sz="3600" dirty="0">
                <a:latin typeface="+mj-lt"/>
              </a:rPr>
              <a:t>Multiple Table </a:t>
            </a:r>
            <a:r>
              <a:rPr lang="en-US" sz="3600" dirty="0" smtClean="0">
                <a:latin typeface="+mj-lt"/>
              </a:rPr>
              <a:t>Queries: Comparing </a:t>
            </a:r>
            <a:r>
              <a:rPr lang="en-US" sz="3600" dirty="0">
                <a:latin typeface="+mj-lt"/>
              </a:rPr>
              <a:t>Subqueries and Joins</a:t>
            </a:r>
          </a:p>
        </p:txBody>
      </p:sp>
      <p:sp>
        <p:nvSpPr>
          <p:cNvPr id="3" name="Content Placeholder 2"/>
          <p:cNvSpPr>
            <a:spLocks noGrp="1"/>
          </p:cNvSpPr>
          <p:nvPr>
            <p:ph idx="1"/>
          </p:nvPr>
        </p:nvSpPr>
        <p:spPr>
          <a:xfrm>
            <a:off x="457200" y="1262301"/>
            <a:ext cx="8153400" cy="957024"/>
          </a:xfrm>
        </p:spPr>
        <p:txBody>
          <a:bodyPr wrap="square" anchor="ctr">
            <a:noAutofit/>
          </a:bodyPr>
          <a:lstStyle/>
          <a:p>
            <a:pPr marL="0" lvl="0" indent="0">
              <a:spcBef>
                <a:spcPts val="0"/>
              </a:spcBef>
              <a:buClr>
                <a:schemeClr val="lt1"/>
              </a:buClr>
              <a:buSzPct val="25000"/>
              <a:buNone/>
              <a:tabLst>
                <a:tab pos="628650" algn="l"/>
              </a:tabLst>
            </a:pPr>
            <a:r>
              <a:rPr lang="en-US" sz="2800" b="1" dirty="0">
                <a:solidFill>
                  <a:srgbClr val="007FA3"/>
                </a:solidFill>
              </a:rPr>
              <a:t>Learn basic SQL SELECT Statements for processing multiple tables with Joins</a:t>
            </a:r>
          </a:p>
        </p:txBody>
      </p:sp>
      <p:sp>
        <p:nvSpPr>
          <p:cNvPr id="4" name="Content Placeholder 3"/>
          <p:cNvSpPr>
            <a:spLocks noGrp="1"/>
          </p:cNvSpPr>
          <p:nvPr>
            <p:ph idx="13"/>
          </p:nvPr>
        </p:nvSpPr>
        <p:spPr>
          <a:xfrm>
            <a:off x="447675" y="2438400"/>
            <a:ext cx="8153400" cy="2286000"/>
          </a:xfrm>
        </p:spPr>
        <p:txBody>
          <a:bodyPr wrap="square">
            <a:noAutofit/>
          </a:bodyPr>
          <a:lstStyle/>
          <a:p>
            <a:pPr>
              <a:spcBef>
                <a:spcPts val="0"/>
              </a:spcBef>
            </a:pPr>
            <a:r>
              <a:rPr lang="en-US" sz="2400" dirty="0"/>
              <a:t>Subqueries and joins both process multiple tables, but they differ slightly. </a:t>
            </a:r>
          </a:p>
          <a:p>
            <a:pPr lvl="1">
              <a:spcBef>
                <a:spcPts val="0"/>
              </a:spcBef>
            </a:pPr>
            <a:r>
              <a:rPr lang="en-US" sz="2400" dirty="0"/>
              <a:t>A subquery can only be used to retrieve data from the top table</a:t>
            </a:r>
          </a:p>
          <a:p>
            <a:pPr lvl="1">
              <a:spcBef>
                <a:spcPts val="0"/>
              </a:spcBef>
            </a:pPr>
            <a:r>
              <a:rPr lang="en-US" sz="2400" dirty="0"/>
              <a:t>A join can be used to obtain data from any number of </a:t>
            </a:r>
            <a:r>
              <a:rPr lang="en-US" sz="2400" dirty="0" smtClean="0"/>
              <a:t>tables.</a:t>
            </a:r>
          </a:p>
        </p:txBody>
      </p:sp>
    </p:spTree>
    <p:extLst>
      <p:ext uri="{BB962C8B-B14F-4D97-AF65-F5344CB8AC3E}">
        <p14:creationId xmlns:p14="http://schemas.microsoft.com/office/powerpoint/2010/main" val="914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528"/>
            <a:ext cx="8153400" cy="1155621"/>
          </a:xfrm>
        </p:spPr>
        <p:txBody>
          <a:bodyPr wrap="square" anchor="ctr">
            <a:noAutofit/>
          </a:bodyPr>
          <a:lstStyle/>
          <a:p>
            <a:r>
              <a:rPr lang="en-IN" sz="3600" dirty="0">
                <a:latin typeface="+mj-lt"/>
              </a:rPr>
              <a:t>WP’s Referential Integrity Constraints</a:t>
            </a:r>
            <a:endParaRPr lang="en-US" sz="3600" dirty="0">
              <a:latin typeface="+mj-lt"/>
            </a:endParaRPr>
          </a:p>
        </p:txBody>
      </p:sp>
      <p:sp>
        <p:nvSpPr>
          <p:cNvPr id="3" name="Content Placeholder 2"/>
          <p:cNvSpPr>
            <a:spLocks noGrp="1"/>
          </p:cNvSpPr>
          <p:nvPr>
            <p:ph idx="1"/>
          </p:nvPr>
        </p:nvSpPr>
        <p:spPr>
          <a:xfrm>
            <a:off x="457200" y="1433751"/>
            <a:ext cx="8153400" cy="937974"/>
          </a:xfrm>
        </p:spPr>
        <p:txBody>
          <a:bodyPr wrap="square" anchor="ctr">
            <a:noAutofit/>
          </a:bodyPr>
          <a:lstStyle/>
          <a:p>
            <a:pPr marL="0" lvl="0" indent="0">
              <a:spcBef>
                <a:spcPts val="0"/>
              </a:spcBef>
              <a:buClr>
                <a:schemeClr val="lt1"/>
              </a:buClr>
              <a:buSzPct val="25000"/>
              <a:buNone/>
              <a:tabLst>
                <a:tab pos="628650" algn="l"/>
              </a:tabLst>
            </a:pPr>
            <a:r>
              <a:rPr lang="en-US" sz="2800" b="1" dirty="0">
                <a:solidFill>
                  <a:srgbClr val="007FA3"/>
                </a:solidFill>
              </a:rPr>
              <a:t>Learn basic SQL statements for creating database structures</a:t>
            </a:r>
            <a:endParaRPr lang="en-IN" sz="2800" b="1" dirty="0">
              <a:solidFill>
                <a:srgbClr val="007FA3"/>
              </a:solidFill>
            </a:endParaRPr>
          </a:p>
        </p:txBody>
      </p:sp>
      <p:sp>
        <p:nvSpPr>
          <p:cNvPr id="4" name="Content Placeholder 3"/>
          <p:cNvSpPr>
            <a:spLocks noGrp="1"/>
          </p:cNvSpPr>
          <p:nvPr>
            <p:ph idx="13"/>
          </p:nvPr>
        </p:nvSpPr>
        <p:spPr>
          <a:xfrm>
            <a:off x="457200" y="2438400"/>
            <a:ext cx="8153400" cy="1295400"/>
          </a:xfrm>
        </p:spPr>
        <p:txBody>
          <a:bodyPr>
            <a:noAutofit/>
          </a:bodyPr>
          <a:lstStyle/>
          <a:p>
            <a:r>
              <a:rPr lang="en-US" sz="2000" dirty="0"/>
              <a:t>A referential integrity constraint is used to link (or reference) relations. This means that a foreign key in a relation must also exist in the relation in which it serves as the primary key.  WP’s referential integrity constraints:</a:t>
            </a:r>
            <a:endParaRPr lang="en-IN" sz="2000" dirty="0" smtClean="0"/>
          </a:p>
        </p:txBody>
      </p:sp>
      <p:pic>
        <p:nvPicPr>
          <p:cNvPr id="2050" name="Picture 2" descr="The following information is given in the image:&#10;Department in EMPLOYEE must exist in DepartmentName in DEPARTMENT Supervisor in EMPLOYEE must exist in EmployeeNumber in EMPLOYEE Department in PROJECT must exist in DepartmentName in DEPARTMENT ProjectID in ASSIGNMENT must exist in ProjectID in PROJECT EmployeeNumber in ASSIGNMENT must exist in EmployeeNumber in EMPLOYEE.&#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463" y="3829050"/>
            <a:ext cx="7839075" cy="1809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39903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624"/>
            <a:ext cx="8153400" cy="1152525"/>
          </a:xfrm>
        </p:spPr>
        <p:txBody>
          <a:bodyPr wrap="square" anchor="ctr">
            <a:noAutofit/>
          </a:bodyPr>
          <a:lstStyle/>
          <a:p>
            <a:r>
              <a:rPr lang="fr-FR" sz="3600" dirty="0">
                <a:latin typeface="+mj-lt"/>
              </a:rPr>
              <a:t>Multiple Table </a:t>
            </a:r>
            <a:r>
              <a:rPr lang="fr-FR" sz="3600" dirty="0" smtClean="0">
                <a:latin typeface="+mj-lt"/>
              </a:rPr>
              <a:t>Queries: SQL </a:t>
            </a:r>
            <a:r>
              <a:rPr lang="fr-FR" sz="3600" dirty="0">
                <a:latin typeface="+mj-lt"/>
              </a:rPr>
              <a:t>Inner Joins</a:t>
            </a:r>
            <a:endParaRPr lang="en-US" sz="3600" dirty="0">
              <a:latin typeface="+mj-lt"/>
            </a:endParaRPr>
          </a:p>
        </p:txBody>
      </p:sp>
      <p:sp>
        <p:nvSpPr>
          <p:cNvPr id="3" name="Content Placeholder 2"/>
          <p:cNvSpPr>
            <a:spLocks noGrp="1"/>
          </p:cNvSpPr>
          <p:nvPr>
            <p:ph idx="1"/>
          </p:nvPr>
        </p:nvSpPr>
        <p:spPr>
          <a:xfrm>
            <a:off x="457200" y="1243251"/>
            <a:ext cx="8153400" cy="957024"/>
          </a:xfrm>
        </p:spPr>
        <p:txBody>
          <a:bodyPr wrap="square" anchor="ctr">
            <a:noAutofit/>
          </a:bodyPr>
          <a:lstStyle/>
          <a:p>
            <a:pPr marL="0" lvl="0" indent="0">
              <a:spcBef>
                <a:spcPts val="0"/>
              </a:spcBef>
              <a:buClr>
                <a:schemeClr val="lt1"/>
              </a:buClr>
              <a:buSzPct val="25000"/>
              <a:buNone/>
              <a:tabLst>
                <a:tab pos="628650" algn="l"/>
              </a:tabLst>
            </a:pPr>
            <a:r>
              <a:rPr lang="en-US" sz="2800" b="1" dirty="0">
                <a:solidFill>
                  <a:srgbClr val="007FA3"/>
                </a:solidFill>
              </a:rPr>
              <a:t>Learn basic SQL SELECT Statements for processing multiple tables with Joins</a:t>
            </a:r>
          </a:p>
        </p:txBody>
      </p:sp>
      <p:sp>
        <p:nvSpPr>
          <p:cNvPr id="4" name="Content Placeholder 3"/>
          <p:cNvSpPr>
            <a:spLocks noGrp="1"/>
          </p:cNvSpPr>
          <p:nvPr>
            <p:ph idx="13"/>
          </p:nvPr>
        </p:nvSpPr>
        <p:spPr>
          <a:xfrm>
            <a:off x="447675" y="2362200"/>
            <a:ext cx="8153400" cy="2362200"/>
          </a:xfrm>
        </p:spPr>
        <p:txBody>
          <a:bodyPr wrap="square">
            <a:noAutofit/>
          </a:bodyPr>
          <a:lstStyle/>
          <a:p>
            <a:pPr>
              <a:spcBef>
                <a:spcPts val="0"/>
              </a:spcBef>
            </a:pPr>
            <a:r>
              <a:rPr lang="en-US" sz="2400" dirty="0"/>
              <a:t>SQL Inner Join is also referred to as an SQL equijoin.</a:t>
            </a:r>
          </a:p>
          <a:p>
            <a:pPr>
              <a:spcBef>
                <a:spcPts val="0"/>
              </a:spcBef>
            </a:pPr>
            <a:r>
              <a:rPr lang="en-US" sz="2400" dirty="0"/>
              <a:t>An Inner Join only displays data from the rows that match based on join conditions:  </a:t>
            </a:r>
          </a:p>
          <a:p>
            <a:pPr lvl="1">
              <a:spcBef>
                <a:spcPts val="0"/>
              </a:spcBef>
            </a:pPr>
            <a:r>
              <a:rPr lang="en-US" sz="2400" dirty="0"/>
              <a:t>if  a row has a value that does not match the WHERE clause condition, that row will not be included in the join </a:t>
            </a:r>
            <a:r>
              <a:rPr lang="en-US" sz="2400" dirty="0" smtClean="0"/>
              <a:t>result</a:t>
            </a:r>
            <a:endParaRPr lang="en-US" sz="2400" dirty="0"/>
          </a:p>
        </p:txBody>
      </p:sp>
    </p:spTree>
    <p:extLst>
      <p:ext uri="{BB962C8B-B14F-4D97-AF65-F5344CB8AC3E}">
        <p14:creationId xmlns:p14="http://schemas.microsoft.com/office/powerpoint/2010/main" val="1771333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099"/>
            <a:ext cx="8153400" cy="619125"/>
          </a:xfrm>
        </p:spPr>
        <p:txBody>
          <a:bodyPr wrap="square" anchor="ctr">
            <a:noAutofit/>
          </a:bodyPr>
          <a:lstStyle/>
          <a:p>
            <a:r>
              <a:rPr lang="en-US" sz="3600" dirty="0" smtClean="0">
                <a:latin typeface="+mj-lt"/>
              </a:rPr>
              <a:t>Figure 3.25 </a:t>
            </a:r>
            <a:r>
              <a:rPr lang="en-US" sz="3600" dirty="0">
                <a:latin typeface="+mj-lt"/>
              </a:rPr>
              <a:t>Types of SQL JOINS</a:t>
            </a:r>
          </a:p>
        </p:txBody>
      </p:sp>
      <p:pic>
        <p:nvPicPr>
          <p:cNvPr id="8194" name="Picture 2" descr="The data from Student table are:&#10;• 1, Adams, NULL&#10;• 2, Buchanan, NULL&#10;• 3, Carter, 10&#10;• 4, Ford, 20&#10;• 5, Hoover, 30&#10;• 6, Kennedy, 40&#10;• 7, Roosevelt, 50&#10;• 8, Truman, 60&#10;The data from Locker table for the columns LockerPK and LockerType are:&#10;• 10, Full&#10;• 20, Full&#10;• 30, Half&#10;• 40, Full&#10;• 50, Full&#10;• 60, Half&#10;• 70, Full&#10;• 80, Full&#10;• 90, Half&#10;The LockerPK of Locker table and LockerFK of Student table are aligned such that the rows of both the tables have the common value for the columns."/>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8953"/>
          <a:stretch/>
        </p:blipFill>
        <p:spPr bwMode="auto">
          <a:xfrm>
            <a:off x="3121622" y="838200"/>
            <a:ext cx="2886569" cy="1226800"/>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The data displayed are StudentPK, StudentName, LockerFK, LockerPK, and LockerType as below.&#10;• 3, Carter, 10, 10, Full&#10;• 4, Ford, 20, 20, Full&#10;• 5, Hoover, 30, 30, Half&#10;• 6, Kennedy, 40, 40, Full&#10;• 7, Roosevelt, 50, 50, Full&#10;• 8, Truman, 60, 60, Half&#10;Only the rows where LockerFK equals LockerPK are shown—Note that some StudentPK and some LockerPK values are not in the results."/>
          <p:cNvPicPr>
            <a:picLocks noChangeAspect="1" noChangeArrowheads="1"/>
          </p:cNvPicPr>
          <p:nvPr/>
        </p:nvPicPr>
        <p:blipFill rotWithShape="1">
          <a:blip r:embed="rId4">
            <a:extLst>
              <a:ext uri="{28A0092B-C50C-407E-A947-70E740481C1C}">
                <a14:useLocalDpi xmlns:a14="http://schemas.microsoft.com/office/drawing/2010/main" val="0"/>
              </a:ext>
            </a:extLst>
          </a:blip>
          <a:srcRect b="11190"/>
          <a:stretch/>
        </p:blipFill>
        <p:spPr bwMode="auto">
          <a:xfrm>
            <a:off x="1670968" y="2133600"/>
            <a:ext cx="5762283" cy="121440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The data displayed are StudentPK, StudentName, LockerFK, LockerPK and LockerType as below.&#10;• 1, Adams, NULL, NULL, NULL&#10;• 2, Buchanan, NULL, NULL, NULL&#10;• 3, Carter, 10, 10, Full&#10;• 4, Ford, 20, 20, Full&#10;• 5, Hoover, 30, 30, Half&#10;• 6, Kennedy, 40, 40, Full&#10;• 7, Roosevelt, 50, 50, Full&#10;• 8, Truman, 60, 60, Half&#10;All rows from STUDENT are shown, even where there is no matching LockerFK equals LockerPK value."/>
          <p:cNvPicPr>
            <a:picLocks noChangeAspect="1" noChangeArrowheads="1"/>
          </p:cNvPicPr>
          <p:nvPr/>
        </p:nvPicPr>
        <p:blipFill rotWithShape="1">
          <a:blip r:embed="rId5">
            <a:extLst>
              <a:ext uri="{28A0092B-C50C-407E-A947-70E740481C1C}">
                <a14:useLocalDpi xmlns:a14="http://schemas.microsoft.com/office/drawing/2010/main" val="0"/>
              </a:ext>
            </a:extLst>
          </a:blip>
          <a:srcRect b="11547"/>
          <a:stretch/>
        </p:blipFill>
        <p:spPr bwMode="auto">
          <a:xfrm>
            <a:off x="1660599" y="3352800"/>
            <a:ext cx="5729205" cy="1276804"/>
          </a:xfrm>
          <a:prstGeom prst="rect">
            <a:avLst/>
          </a:prstGeom>
          <a:noFill/>
          <a:extLst>
            <a:ext uri="{909E8E84-426E-40DD-AFC4-6F175D3DCCD1}">
              <a14:hiddenFill xmlns:a14="http://schemas.microsoft.com/office/drawing/2010/main">
                <a:solidFill>
                  <a:srgbClr val="FFFFFF"/>
                </a:solidFill>
              </a14:hiddenFill>
            </a:ext>
          </a:extLst>
        </p:spPr>
      </p:pic>
      <p:pic>
        <p:nvPicPr>
          <p:cNvPr id="8197" name="Picture 5" descr="The data displayed are StudentPK, StudentName, LockerFK, LockerPK and LockerType as below.&#10;• 3, Carter, 10, 10, Full&#10;• 4, Ford, 20, 20, Full&#10;• 5, Hoover, 30, 30, Half&#10;• 6, Kennedy, 40, 40, Full&#10;• 7, Roosevelt, 50, 50, Full&#10;• 8, Truman, 60, 60, Half&#10;• NULL, NULL, NULL, 70, Full&#10;• NULL, NULL, NULL, 80, Full&#10;• NULL, NULL, NULL, 90, Half&#10;The NULL values at the end indicates all rows from LOCKER are shown, even where there is no matching LockerFK equals LockerPK value."/>
          <p:cNvPicPr>
            <a:picLocks noChangeAspect="1" noChangeArrowheads="1"/>
          </p:cNvPicPr>
          <p:nvPr/>
        </p:nvPicPr>
        <p:blipFill rotWithShape="1">
          <a:blip r:embed="rId6">
            <a:extLst>
              <a:ext uri="{28A0092B-C50C-407E-A947-70E740481C1C}">
                <a14:useLocalDpi xmlns:a14="http://schemas.microsoft.com/office/drawing/2010/main" val="0"/>
              </a:ext>
            </a:extLst>
          </a:blip>
          <a:srcRect b="12500"/>
          <a:stretch/>
        </p:blipFill>
        <p:spPr bwMode="auto">
          <a:xfrm>
            <a:off x="1685925" y="4667250"/>
            <a:ext cx="5672480" cy="1357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98829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624"/>
            <a:ext cx="8153400" cy="1152525"/>
          </a:xfrm>
        </p:spPr>
        <p:txBody>
          <a:bodyPr wrap="square" anchor="ctr">
            <a:noAutofit/>
          </a:bodyPr>
          <a:lstStyle/>
          <a:p>
            <a:r>
              <a:rPr lang="en-US" sz="3600" dirty="0">
                <a:latin typeface="+mj-lt"/>
              </a:rPr>
              <a:t>SQL for Data Manipulation (DML)– Data Modification and Deletion</a:t>
            </a:r>
          </a:p>
        </p:txBody>
      </p:sp>
      <p:sp>
        <p:nvSpPr>
          <p:cNvPr id="3" name="Content Placeholder 2"/>
          <p:cNvSpPr>
            <a:spLocks noGrp="1"/>
          </p:cNvSpPr>
          <p:nvPr>
            <p:ph idx="1"/>
          </p:nvPr>
        </p:nvSpPr>
        <p:spPr>
          <a:xfrm>
            <a:off x="457200" y="1252776"/>
            <a:ext cx="8153400" cy="957024"/>
          </a:xfrm>
        </p:spPr>
        <p:txBody>
          <a:bodyPr wrap="square" anchor="ctr">
            <a:noAutofit/>
          </a:bodyPr>
          <a:lstStyle/>
          <a:p>
            <a:pPr marL="0" indent="0">
              <a:buNone/>
            </a:pPr>
            <a:r>
              <a:rPr lang="en-US" sz="2800" b="1" dirty="0">
                <a:solidFill>
                  <a:schemeClr val="bg2"/>
                </a:solidFill>
              </a:rPr>
              <a:t>Learn  basic SQL for modifying and deleting data from a </a:t>
            </a:r>
            <a:r>
              <a:rPr lang="en-US" sz="2800" b="1" dirty="0" smtClean="0">
                <a:solidFill>
                  <a:schemeClr val="bg2"/>
                </a:solidFill>
              </a:rPr>
              <a:t>database</a:t>
            </a:r>
            <a:endParaRPr lang="en-US" sz="2800" b="1" dirty="0">
              <a:solidFill>
                <a:schemeClr val="bg2"/>
              </a:solidFill>
            </a:endParaRPr>
          </a:p>
        </p:txBody>
      </p:sp>
      <p:sp>
        <p:nvSpPr>
          <p:cNvPr id="4" name="Content Placeholder 3"/>
          <p:cNvSpPr>
            <a:spLocks noGrp="1"/>
          </p:cNvSpPr>
          <p:nvPr>
            <p:ph idx="13"/>
          </p:nvPr>
        </p:nvSpPr>
        <p:spPr>
          <a:xfrm>
            <a:off x="447675" y="2286000"/>
            <a:ext cx="8153400" cy="2133600"/>
          </a:xfrm>
        </p:spPr>
        <p:txBody>
          <a:bodyPr wrap="square">
            <a:noAutofit/>
          </a:bodyPr>
          <a:lstStyle/>
          <a:p>
            <a:r>
              <a:rPr lang="en-US" sz="2400" dirty="0"/>
              <a:t>The SQL DML contains commands for the three possible data modifications operations: </a:t>
            </a:r>
          </a:p>
          <a:p>
            <a:pPr lvl="1"/>
            <a:r>
              <a:rPr lang="en-US" sz="2200" dirty="0"/>
              <a:t>Insert</a:t>
            </a:r>
          </a:p>
          <a:p>
            <a:pPr lvl="1"/>
            <a:r>
              <a:rPr lang="en-US" sz="2200" dirty="0"/>
              <a:t>Modify</a:t>
            </a:r>
          </a:p>
          <a:p>
            <a:pPr lvl="1"/>
            <a:r>
              <a:rPr lang="en-US" sz="2200" dirty="0"/>
              <a:t>Delete</a:t>
            </a:r>
            <a:endParaRPr lang="en-US" sz="2200" dirty="0">
              <a:solidFill>
                <a:srgbClr val="007FA3"/>
              </a:solidFill>
            </a:endParaRPr>
          </a:p>
        </p:txBody>
      </p:sp>
    </p:spTree>
    <p:extLst>
      <p:ext uri="{BB962C8B-B14F-4D97-AF65-F5344CB8AC3E}">
        <p14:creationId xmlns:p14="http://schemas.microsoft.com/office/powerpoint/2010/main" val="39318136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77"/>
            <a:ext cx="8153400" cy="611148"/>
          </a:xfrm>
        </p:spPr>
        <p:txBody>
          <a:bodyPr wrap="square" anchor="ctr">
            <a:noAutofit/>
          </a:bodyPr>
          <a:lstStyle/>
          <a:p>
            <a:r>
              <a:rPr lang="en-US" sz="3600" dirty="0">
                <a:latin typeface="+mj-lt"/>
              </a:rPr>
              <a:t>Modifying Data Example 1</a:t>
            </a:r>
          </a:p>
        </p:txBody>
      </p:sp>
      <p:sp>
        <p:nvSpPr>
          <p:cNvPr id="3" name="Content Placeholder 2"/>
          <p:cNvSpPr>
            <a:spLocks noGrp="1"/>
          </p:cNvSpPr>
          <p:nvPr>
            <p:ph idx="1"/>
          </p:nvPr>
        </p:nvSpPr>
        <p:spPr>
          <a:xfrm>
            <a:off x="457200" y="676275"/>
            <a:ext cx="8153400" cy="933450"/>
          </a:xfrm>
        </p:spPr>
        <p:txBody>
          <a:bodyPr wrap="square" anchor="ctr">
            <a:noAutofit/>
          </a:bodyPr>
          <a:lstStyle/>
          <a:p>
            <a:pPr marL="0" lvl="0" indent="0">
              <a:spcBef>
                <a:spcPts val="0"/>
              </a:spcBef>
              <a:buClr>
                <a:schemeClr val="lt1"/>
              </a:buClr>
              <a:buSzPct val="25000"/>
              <a:buNone/>
              <a:tabLst>
                <a:tab pos="628650" algn="l"/>
              </a:tabLst>
            </a:pPr>
            <a:r>
              <a:rPr lang="en-US" sz="2800" b="1" dirty="0">
                <a:solidFill>
                  <a:srgbClr val="007FA3"/>
                </a:solidFill>
              </a:rPr>
              <a:t>Learn  basic SQL for modifying and deleting data from a </a:t>
            </a:r>
            <a:r>
              <a:rPr lang="en-US" sz="2800" b="1" dirty="0" smtClean="0">
                <a:solidFill>
                  <a:srgbClr val="007FA3"/>
                </a:solidFill>
              </a:rPr>
              <a:t>database</a:t>
            </a:r>
          </a:p>
        </p:txBody>
      </p:sp>
      <p:pic>
        <p:nvPicPr>
          <p:cNvPr id="9218" name="Picture 2" descr="The following information is given in the image:&#10;Line 1: forward slash asterisk space asterisk asterisk asterisk SQL-UPDATE-CH03-01 asterisk asterisk asterisk space asterisk forward slash&#10;Line 2: UPDATE EMPLOYEE&#10;Line 3: SET OfficePhone = '360-285-8620’&#10;Line 4: WHERE EmployeeNumber = 13;&#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647825"/>
            <a:ext cx="4819650" cy="124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ontent Placeholder 3"/>
          <p:cNvSpPr>
            <a:spLocks noGrp="1"/>
          </p:cNvSpPr>
          <p:nvPr>
            <p:ph idx="13"/>
          </p:nvPr>
        </p:nvSpPr>
        <p:spPr>
          <a:xfrm>
            <a:off x="447675" y="2907268"/>
            <a:ext cx="8153400" cy="445532"/>
          </a:xfrm>
        </p:spPr>
        <p:txBody>
          <a:bodyPr wrap="square">
            <a:noAutofit/>
          </a:bodyPr>
          <a:lstStyle/>
          <a:p>
            <a:pPr marL="101600" indent="0">
              <a:spcBef>
                <a:spcPts val="0"/>
              </a:spcBef>
              <a:buNone/>
            </a:pPr>
            <a:r>
              <a:rPr lang="en-US" sz="2400" dirty="0"/>
              <a:t>To see the results, we use the following command:</a:t>
            </a:r>
          </a:p>
        </p:txBody>
      </p:sp>
      <p:pic>
        <p:nvPicPr>
          <p:cNvPr id="9219" name="Picture 3" descr="The following information is given in the image:&#10;Line 1:  forward slash asterisk space asterisk asterisk asterisk SQL-Query-CH03-58 asterisk asterisk asterisk space asterisk forward slash&#10;Line 2: SELECT asterisk&#10;Line 3: FROM EMPLOYEE&#10;Line 4: WHERE EmployeeNumber = 13 semicolon&#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429000"/>
            <a:ext cx="4067175"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descr="The table is divided into the following columns; employee number, first name, last name, department, position, supervisor, office phone, and email address. The following information is given in the table:&#10;1. &#10;a. Employee number: 13&#10;b. First name: Rick&#10;c. Last name: Brown&#10;d. Department: InfoSystems &#10;e. Position: IS2&#10;f. Supervisor: 12&#10;g. Office Phone: 360-285-8620&#10;h. Email Address: Rick .Brown @ WP.com&#10;"/>
          <p:cNvPicPr>
            <a:picLocks noChangeAspect="1" noChangeArrowheads="1"/>
          </p:cNvPicPr>
          <p:nvPr/>
        </p:nvPicPr>
        <p:blipFill rotWithShape="1">
          <a:blip r:embed="rId5">
            <a:extLst>
              <a:ext uri="{28A0092B-C50C-407E-A947-70E740481C1C}">
                <a14:useLocalDpi xmlns:a14="http://schemas.microsoft.com/office/drawing/2010/main" val="0"/>
              </a:ext>
            </a:extLst>
          </a:blip>
          <a:srcRect b="29787"/>
          <a:stretch/>
        </p:blipFill>
        <p:spPr bwMode="auto">
          <a:xfrm>
            <a:off x="469166" y="4809260"/>
            <a:ext cx="8141434" cy="524740"/>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5"/>
          <p:cNvSpPr>
            <a:spLocks noGrp="1"/>
          </p:cNvSpPr>
          <p:nvPr>
            <p:ph idx="13"/>
          </p:nvPr>
        </p:nvSpPr>
        <p:spPr>
          <a:xfrm>
            <a:off x="447675" y="6021229"/>
            <a:ext cx="8153400" cy="255746"/>
          </a:xfrm>
        </p:spPr>
        <p:txBody>
          <a:bodyPr wrap="square">
            <a:noAutofit/>
          </a:bodyPr>
          <a:lstStyle/>
          <a:p>
            <a:pPr marL="0" indent="0">
              <a:buNone/>
            </a:pPr>
            <a:r>
              <a:rPr lang="en-US" dirty="0"/>
              <a:t>MySQL Community Server 8.0, MySQL Workbench, Oracle Corporation.</a:t>
            </a:r>
          </a:p>
        </p:txBody>
      </p:sp>
    </p:spTree>
    <p:extLst>
      <p:ext uri="{BB962C8B-B14F-4D97-AF65-F5344CB8AC3E}">
        <p14:creationId xmlns:p14="http://schemas.microsoft.com/office/powerpoint/2010/main" val="10362825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77"/>
            <a:ext cx="8153400" cy="611148"/>
          </a:xfrm>
        </p:spPr>
        <p:txBody>
          <a:bodyPr wrap="square" anchor="ctr">
            <a:noAutofit/>
          </a:bodyPr>
          <a:lstStyle/>
          <a:p>
            <a:r>
              <a:rPr lang="en-US" sz="3600" dirty="0">
                <a:latin typeface="+mj-lt"/>
              </a:rPr>
              <a:t>Modifying Data Example 2</a:t>
            </a:r>
          </a:p>
        </p:txBody>
      </p:sp>
      <p:sp>
        <p:nvSpPr>
          <p:cNvPr id="3" name="Content Placeholder 2"/>
          <p:cNvSpPr>
            <a:spLocks noGrp="1"/>
          </p:cNvSpPr>
          <p:nvPr>
            <p:ph idx="1"/>
          </p:nvPr>
        </p:nvSpPr>
        <p:spPr>
          <a:xfrm>
            <a:off x="457200" y="714374"/>
            <a:ext cx="8153400" cy="962025"/>
          </a:xfrm>
        </p:spPr>
        <p:txBody>
          <a:bodyPr wrap="square" anchor="ctr">
            <a:noAutofit/>
          </a:bodyPr>
          <a:lstStyle/>
          <a:p>
            <a:pPr marL="0" lvl="0" indent="0">
              <a:spcBef>
                <a:spcPts val="0"/>
              </a:spcBef>
              <a:buClr>
                <a:schemeClr val="lt1"/>
              </a:buClr>
              <a:buSzPct val="25000"/>
              <a:buNone/>
              <a:tabLst>
                <a:tab pos="628650" algn="l"/>
              </a:tabLst>
            </a:pPr>
            <a:r>
              <a:rPr lang="en-US" sz="2800" b="1" dirty="0">
                <a:solidFill>
                  <a:srgbClr val="007FA3"/>
                </a:solidFill>
              </a:rPr>
              <a:t>Learn  basic SQL for modifying and deleting data from a </a:t>
            </a:r>
            <a:r>
              <a:rPr lang="en-US" sz="2800" b="1" dirty="0" smtClean="0">
                <a:solidFill>
                  <a:srgbClr val="007FA3"/>
                </a:solidFill>
              </a:rPr>
              <a:t>database</a:t>
            </a:r>
          </a:p>
        </p:txBody>
      </p:sp>
      <p:pic>
        <p:nvPicPr>
          <p:cNvPr id="10242" name="Picture 2" descr="The following information is given in the image:&#10;Line 1:  forward slash asterisk space asterisk asterisk asterisk EXAMPLE CODE - DO NOT RUN asterisk asterisk asterisk space asterisk forward slash&#10;Line 2:  forward slash asterisk space asterisk asterisk asterisk SQL-UPDATE-CH03-03 asterisk asterisk asterisk space asterisk forward slash&#10;Line 3: UPDATE  EMPLOYEE&#10;Line 4: SET Department = 'Finance', OfficePhone = '360-285-8420'&#10;Line 5: WHERE EmployeeNumber = 9;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828800"/>
            <a:ext cx="6934200" cy="149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964493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77"/>
            <a:ext cx="8153400" cy="611148"/>
          </a:xfrm>
        </p:spPr>
        <p:txBody>
          <a:bodyPr wrap="square" anchor="ctr">
            <a:noAutofit/>
          </a:bodyPr>
          <a:lstStyle/>
          <a:p>
            <a:r>
              <a:rPr lang="en-US" sz="3600" dirty="0">
                <a:latin typeface="+mj-lt"/>
              </a:rPr>
              <a:t>Deleting Data</a:t>
            </a:r>
          </a:p>
        </p:txBody>
      </p:sp>
      <p:sp>
        <p:nvSpPr>
          <p:cNvPr id="3" name="Content Placeholder 2"/>
          <p:cNvSpPr>
            <a:spLocks noGrp="1"/>
          </p:cNvSpPr>
          <p:nvPr>
            <p:ph idx="1"/>
          </p:nvPr>
        </p:nvSpPr>
        <p:spPr>
          <a:xfrm>
            <a:off x="457200" y="714374"/>
            <a:ext cx="8153400" cy="923925"/>
          </a:xfrm>
        </p:spPr>
        <p:txBody>
          <a:bodyPr wrap="square" anchor="ctr">
            <a:noAutofit/>
          </a:bodyPr>
          <a:lstStyle/>
          <a:p>
            <a:pPr marL="0" lvl="0" indent="0">
              <a:spcBef>
                <a:spcPts val="0"/>
              </a:spcBef>
              <a:buClr>
                <a:schemeClr val="lt1"/>
              </a:buClr>
              <a:buSzPct val="25000"/>
              <a:buNone/>
              <a:tabLst>
                <a:tab pos="628650" algn="l"/>
              </a:tabLst>
            </a:pPr>
            <a:r>
              <a:rPr lang="en-US" sz="2800" b="1" dirty="0">
                <a:solidFill>
                  <a:srgbClr val="007FA3"/>
                </a:solidFill>
              </a:rPr>
              <a:t>Learn  basic SQL for modifying and deleting data from a </a:t>
            </a:r>
            <a:r>
              <a:rPr lang="en-US" sz="2800" b="1" dirty="0" smtClean="0">
                <a:solidFill>
                  <a:srgbClr val="007FA3"/>
                </a:solidFill>
              </a:rPr>
              <a:t>database</a:t>
            </a:r>
            <a:endParaRPr lang="en-US" sz="2800" b="1" dirty="0">
              <a:solidFill>
                <a:srgbClr val="007FA3"/>
              </a:solidFill>
            </a:endParaRPr>
          </a:p>
        </p:txBody>
      </p:sp>
      <p:pic>
        <p:nvPicPr>
          <p:cNvPr id="11266" name="Picture 2" descr="The following information is given in the image:&#10;Line 1:  forward slash asterisk space asterisk asterisk asterisk EXAMPLE CODE - DO NOT RUN 7 asterisk asterisk asterisk space asterisk forward slash&#10;Line 2:  forward slash asterisk space asterisk asterisk asterisk SQL-DELETE-CH03-01 asterisk asterisk asterisk space asterisk forward slash&#10;Line 3: DELETE&#10;Line 4: FROM PROJECT&#10;Line 5: WHERE Department = 'Sales and Marketing’ semicolon&#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828800"/>
            <a:ext cx="5210175" cy="1457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ontent Placeholder 3"/>
          <p:cNvSpPr>
            <a:spLocks noGrp="1"/>
          </p:cNvSpPr>
          <p:nvPr>
            <p:ph idx="13"/>
          </p:nvPr>
        </p:nvSpPr>
        <p:spPr>
          <a:xfrm>
            <a:off x="457200" y="3464004"/>
            <a:ext cx="8153400" cy="1184196"/>
          </a:xfrm>
        </p:spPr>
        <p:txBody>
          <a:bodyPr wrap="square">
            <a:noAutofit/>
          </a:bodyPr>
          <a:lstStyle/>
          <a:p>
            <a:pPr marL="101600" indent="0">
              <a:spcBef>
                <a:spcPts val="0"/>
              </a:spcBef>
              <a:buNone/>
            </a:pPr>
            <a:r>
              <a:rPr lang="en-US" sz="2400" dirty="0"/>
              <a:t>The example above is a valid statement, but note that if you fail to include the WHERE clause then you will have just deleted all records in the table.</a:t>
            </a:r>
          </a:p>
        </p:txBody>
      </p:sp>
    </p:spTree>
    <p:extLst>
      <p:ext uri="{BB962C8B-B14F-4D97-AF65-F5344CB8AC3E}">
        <p14:creationId xmlns:p14="http://schemas.microsoft.com/office/powerpoint/2010/main" val="3342369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625"/>
            <a:ext cx="8153400" cy="1704975"/>
          </a:xfrm>
        </p:spPr>
        <p:txBody>
          <a:bodyPr wrap="square" anchor="ctr">
            <a:noAutofit/>
          </a:bodyPr>
          <a:lstStyle/>
          <a:p>
            <a:r>
              <a:rPr lang="en-US" sz="3600" dirty="0">
                <a:latin typeface="+mj-lt"/>
              </a:rPr>
              <a:t>SQL For Data Definition (DDL) – Table and Constraint Modification and Deletion</a:t>
            </a:r>
          </a:p>
        </p:txBody>
      </p:sp>
      <p:sp>
        <p:nvSpPr>
          <p:cNvPr id="3" name="Content Placeholder 2"/>
          <p:cNvSpPr>
            <a:spLocks noGrp="1"/>
          </p:cNvSpPr>
          <p:nvPr>
            <p:ph idx="1"/>
          </p:nvPr>
        </p:nvSpPr>
        <p:spPr>
          <a:xfrm>
            <a:off x="457200" y="1828800"/>
            <a:ext cx="8153400" cy="914400"/>
          </a:xfrm>
        </p:spPr>
        <p:txBody>
          <a:bodyPr wrap="square" anchor="ctr">
            <a:noAutofit/>
          </a:bodyPr>
          <a:lstStyle/>
          <a:p>
            <a:pPr marL="0" lvl="0" indent="0">
              <a:spcBef>
                <a:spcPts val="0"/>
              </a:spcBef>
              <a:buClr>
                <a:schemeClr val="lt1"/>
              </a:buClr>
              <a:buSzPct val="25000"/>
              <a:buNone/>
              <a:tabLst>
                <a:tab pos="628650" algn="l"/>
              </a:tabLst>
            </a:pPr>
            <a:r>
              <a:rPr lang="en-US" sz="2800" b="1" dirty="0">
                <a:solidFill>
                  <a:srgbClr val="007FA3"/>
                </a:solidFill>
              </a:rPr>
              <a:t>Learn basic SQL statements for modifying and deleting database tables and constraints</a:t>
            </a:r>
          </a:p>
        </p:txBody>
      </p:sp>
      <p:sp>
        <p:nvSpPr>
          <p:cNvPr id="4" name="Content Placeholder 3"/>
          <p:cNvSpPr>
            <a:spLocks noGrp="1"/>
          </p:cNvSpPr>
          <p:nvPr>
            <p:ph idx="13"/>
          </p:nvPr>
        </p:nvSpPr>
        <p:spPr>
          <a:xfrm>
            <a:off x="457200" y="2895600"/>
            <a:ext cx="8153400" cy="1524000"/>
          </a:xfrm>
        </p:spPr>
        <p:txBody>
          <a:bodyPr wrap="square">
            <a:noAutofit/>
          </a:bodyPr>
          <a:lstStyle/>
          <a:p>
            <a:pPr marL="444500" indent="-342900">
              <a:spcBef>
                <a:spcPts val="0"/>
              </a:spcBef>
            </a:pPr>
            <a:r>
              <a:rPr lang="en-US" sz="2400" dirty="0"/>
              <a:t>Two of the most useful data definition SQL statements are:</a:t>
            </a:r>
          </a:p>
          <a:p>
            <a:pPr marL="931418" lvl="1" indent="-342900">
              <a:spcBef>
                <a:spcPts val="0"/>
              </a:spcBef>
            </a:pPr>
            <a:r>
              <a:rPr lang="en-US" sz="2400" dirty="0"/>
              <a:t>the SQL DROP TABLE statement</a:t>
            </a:r>
          </a:p>
          <a:p>
            <a:pPr marL="931418" lvl="1" indent="-342900">
              <a:spcBef>
                <a:spcPts val="0"/>
              </a:spcBef>
            </a:pPr>
            <a:r>
              <a:rPr lang="en-US" sz="2400" dirty="0"/>
              <a:t>the SQL ALTER TABLE statement</a:t>
            </a:r>
          </a:p>
        </p:txBody>
      </p:sp>
    </p:spTree>
    <p:extLst>
      <p:ext uri="{BB962C8B-B14F-4D97-AF65-F5344CB8AC3E}">
        <p14:creationId xmlns:p14="http://schemas.microsoft.com/office/powerpoint/2010/main" val="13631944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099"/>
            <a:ext cx="8153400" cy="619125"/>
          </a:xfrm>
        </p:spPr>
        <p:txBody>
          <a:bodyPr wrap="square" anchor="ctr">
            <a:noAutofit/>
          </a:bodyPr>
          <a:lstStyle/>
          <a:p>
            <a:r>
              <a:rPr lang="en-US" sz="3600" dirty="0">
                <a:latin typeface="+mj-lt"/>
              </a:rPr>
              <a:t>The SQL DROP TABLE Statement</a:t>
            </a:r>
          </a:p>
        </p:txBody>
      </p:sp>
      <p:sp>
        <p:nvSpPr>
          <p:cNvPr id="3" name="Content Placeholder 2"/>
          <p:cNvSpPr>
            <a:spLocks noGrp="1"/>
          </p:cNvSpPr>
          <p:nvPr>
            <p:ph idx="1"/>
          </p:nvPr>
        </p:nvSpPr>
        <p:spPr>
          <a:xfrm>
            <a:off x="457200" y="714374"/>
            <a:ext cx="8153400" cy="885825"/>
          </a:xfrm>
        </p:spPr>
        <p:txBody>
          <a:bodyPr wrap="square">
            <a:noAutofit/>
          </a:bodyPr>
          <a:lstStyle/>
          <a:p>
            <a:pPr marL="0" lvl="0" indent="0">
              <a:spcBef>
                <a:spcPts val="0"/>
              </a:spcBef>
              <a:buClr>
                <a:schemeClr val="lt1"/>
              </a:buClr>
              <a:buSzPct val="25000"/>
              <a:buNone/>
              <a:tabLst>
                <a:tab pos="628650" algn="l"/>
              </a:tabLst>
            </a:pPr>
            <a:r>
              <a:rPr lang="en-US" sz="2800" b="1" dirty="0">
                <a:solidFill>
                  <a:srgbClr val="007FA3"/>
                </a:solidFill>
              </a:rPr>
              <a:t>Learn basic SQL statements for modifying and deleting database tables and </a:t>
            </a:r>
            <a:r>
              <a:rPr lang="en-US" sz="2800" b="1" dirty="0" smtClean="0">
                <a:solidFill>
                  <a:srgbClr val="007FA3"/>
                </a:solidFill>
              </a:rPr>
              <a:t>constraints</a:t>
            </a:r>
            <a:endParaRPr lang="en-US" sz="2800" b="1" dirty="0">
              <a:solidFill>
                <a:srgbClr val="007FA3"/>
              </a:solidFill>
            </a:endParaRPr>
          </a:p>
        </p:txBody>
      </p:sp>
      <p:pic>
        <p:nvPicPr>
          <p:cNvPr id="12290" name="Picture 2" descr="The following information is given in the image:&#10;Line 1:  forward slash asterisk space asterisk asterisk asterisk SQL-DROP-TABLE-CH03-01 asterisk asterisk asterisk space asterisk forward slash&#10;Line 2: DROP TABLE ASSIGNMENT semicolon&#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152" y="1828800"/>
            <a:ext cx="5635848" cy="898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47444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099"/>
            <a:ext cx="8153400" cy="619125"/>
          </a:xfrm>
        </p:spPr>
        <p:txBody>
          <a:bodyPr wrap="square" anchor="ctr">
            <a:noAutofit/>
          </a:bodyPr>
          <a:lstStyle/>
          <a:p>
            <a:r>
              <a:rPr lang="en-US" sz="3600" dirty="0">
                <a:latin typeface="+mj-lt"/>
              </a:rPr>
              <a:t>The SQL ALTER TABLE Statement</a:t>
            </a:r>
          </a:p>
        </p:txBody>
      </p:sp>
      <p:sp>
        <p:nvSpPr>
          <p:cNvPr id="3" name="Content Placeholder 2"/>
          <p:cNvSpPr>
            <a:spLocks noGrp="1"/>
          </p:cNvSpPr>
          <p:nvPr>
            <p:ph idx="1"/>
          </p:nvPr>
        </p:nvSpPr>
        <p:spPr>
          <a:xfrm>
            <a:off x="457200" y="714374"/>
            <a:ext cx="8153400" cy="962025"/>
          </a:xfrm>
        </p:spPr>
        <p:txBody>
          <a:bodyPr wrap="square" anchor="ctr">
            <a:noAutofit/>
          </a:bodyPr>
          <a:lstStyle/>
          <a:p>
            <a:pPr marL="0" lvl="0" indent="0">
              <a:spcBef>
                <a:spcPts val="0"/>
              </a:spcBef>
              <a:buClr>
                <a:schemeClr val="lt1"/>
              </a:buClr>
              <a:buSzPct val="25000"/>
              <a:buNone/>
              <a:tabLst>
                <a:tab pos="628650" algn="l"/>
              </a:tabLst>
            </a:pPr>
            <a:r>
              <a:rPr lang="en-US" sz="2800" b="1" dirty="0">
                <a:solidFill>
                  <a:srgbClr val="007FA3"/>
                </a:solidFill>
              </a:rPr>
              <a:t>Learn basic SQL statements for modifying and deleting database tables and </a:t>
            </a:r>
            <a:r>
              <a:rPr lang="en-US" sz="2800" b="1" dirty="0" smtClean="0">
                <a:solidFill>
                  <a:srgbClr val="007FA3"/>
                </a:solidFill>
              </a:rPr>
              <a:t>constraints</a:t>
            </a:r>
            <a:endParaRPr lang="en-US" sz="2800" b="1" dirty="0">
              <a:solidFill>
                <a:srgbClr val="007FA3"/>
              </a:solidFill>
            </a:endParaRPr>
          </a:p>
        </p:txBody>
      </p:sp>
      <p:pic>
        <p:nvPicPr>
          <p:cNvPr id="13314" name="Picture 2" descr="Line 1:  forward slash asterisk space asterisk asterisk asterisk SQL-ALTER-TABLE-CH03-01 asterisk asterisk asterisk space asterisk forward slash &#10;Line 2: ALTER TABLE ASSIGNMENT&#10;Line 3: DROP CONSTRAINT ASSIGN_EMP_FK semicolon&#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828800"/>
            <a:ext cx="5048250" cy="1028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80531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6154" y="46077"/>
            <a:ext cx="8154446" cy="611148"/>
          </a:xfrm>
        </p:spPr>
        <p:txBody>
          <a:bodyPr wrap="square" anchor="ctr">
            <a:noAutofit/>
          </a:bodyPr>
          <a:lstStyle/>
          <a:p>
            <a:r>
              <a:rPr lang="en-US" sz="3600" dirty="0">
                <a:latin typeface="+mj-lt"/>
              </a:rPr>
              <a:t>Copyright</a:t>
            </a:r>
            <a:endParaRPr lang="en-US" sz="3600" b="0" dirty="0">
              <a:latin typeface="+mj-lt"/>
            </a:endParaRP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370009" y="2317359"/>
            <a:ext cx="1277815" cy="1434026"/>
          </a:xfrm>
          <a:prstGeom prst="rect">
            <a:avLst/>
          </a:prstGeom>
        </p:spPr>
      </p:pic>
      <p:sp>
        <p:nvSpPr>
          <p:cNvPr id="8" name="Text Placeholder 1">
            <a:extLst>
              <a:ext uri="{FF2B5EF4-FFF2-40B4-BE49-F238E27FC236}">
                <a16:creationId xmlns:a16="http://schemas.microsoft.com/office/drawing/2014/main" id="{AD5FAE7B-F718-4307-B112-AD6256157E8F}"/>
              </a:ext>
            </a:extLst>
          </p:cNvPr>
          <p:cNvSpPr txBox="1">
            <a:spLocks/>
          </p:cNvSpPr>
          <p:nvPr/>
        </p:nvSpPr>
        <p:spPr>
          <a:xfrm>
            <a:off x="1714499" y="1852246"/>
            <a:ext cx="6858001" cy="2854836"/>
          </a:xfrm>
          <a:prstGeom prst="rect">
            <a:avLst/>
          </a:prstGeom>
        </p:spPr>
        <p:style>
          <a:lnRef idx="2">
            <a:schemeClr val="dk1"/>
          </a:lnRef>
          <a:fillRef idx="1">
            <a:schemeClr val="lt1"/>
          </a:fillRef>
          <a:effectRef idx="0">
            <a:schemeClr val="dk1"/>
          </a:effectRef>
          <a:fontRef idx="minor">
            <a:schemeClr val="dk1"/>
          </a:fontRef>
        </p:style>
        <p:txBody>
          <a:bodyPr vert="horz" lIns="182880" tIns="182880" rIns="182880" bIns="182880" rtlCol="0" anchor="ctr">
            <a:noAutofit/>
          </a:bodyPr>
          <a:lstStyle>
            <a:lvl1pPr marL="256032" indent="-256032" algn="l" defTabSz="914400" rtl="0" eaLnBrk="1" latinLnBrk="0" hangingPunct="1">
              <a:spcBef>
                <a:spcPts val="1500"/>
              </a:spcBef>
              <a:buClr>
                <a:srgbClr val="007FA3"/>
              </a:buClr>
              <a:buFont typeface="Arial" panose="020B0604020202020204" pitchFamily="34" charset="0"/>
              <a:buChar char="•"/>
              <a:defRPr sz="1600" kern="1200">
                <a:solidFill>
                  <a:schemeClr val="dk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1600" kern="1200">
                <a:solidFill>
                  <a:schemeClr val="dk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1600" kern="1200">
                <a:solidFill>
                  <a:schemeClr val="dk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1600" kern="1200">
                <a:solidFill>
                  <a:schemeClr val="dk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1600" kern="1200">
                <a:solidFill>
                  <a:schemeClr val="dk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1600" kern="1200">
                <a:solidFill>
                  <a:schemeClr val="dk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1600" kern="1200">
                <a:solidFill>
                  <a:schemeClr val="dk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1600" kern="1200">
                <a:solidFill>
                  <a:schemeClr val="dk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1600" kern="1200">
                <a:solidFill>
                  <a:schemeClr val="dk1"/>
                </a:solidFill>
                <a:latin typeface="+mn-lt"/>
                <a:ea typeface="+mn-ea"/>
                <a:cs typeface="+mn-cs"/>
              </a:defRPr>
            </a:lvl9pPr>
          </a:lstStyle>
          <a:p>
            <a:pPr marL="101600" indent="0">
              <a:buFont typeface="Arial" panose="020B0604020202020204" pitchFamily="34" charset="0"/>
              <a:buNone/>
            </a:pPr>
            <a:r>
              <a:rPr lang="en-US" b="1" dirty="0" smtClean="0"/>
              <a:t>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endParaRPr lang="en-US" b="1" dirty="0"/>
          </a:p>
        </p:txBody>
      </p:sp>
    </p:spTree>
    <p:extLst>
      <p:ext uri="{BB962C8B-B14F-4D97-AF65-F5344CB8AC3E}">
        <p14:creationId xmlns:p14="http://schemas.microsoft.com/office/powerpoint/2010/main" val="3341268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50"/>
            <a:ext cx="8153400" cy="1143000"/>
          </a:xfrm>
        </p:spPr>
        <p:txBody>
          <a:bodyPr wrap="square" anchor="ctr">
            <a:noAutofit/>
          </a:bodyPr>
          <a:lstStyle/>
          <a:p>
            <a:r>
              <a:rPr lang="en-US" sz="3600" dirty="0" smtClean="0">
                <a:latin typeface="+mj-lt"/>
              </a:rPr>
              <a:t>Figure 3.1(a</a:t>
            </a:r>
            <a:r>
              <a:rPr lang="en-US" sz="3600" dirty="0">
                <a:latin typeface="+mj-lt"/>
              </a:rPr>
              <a:t>) Database Column Characteristics for the WP Database</a:t>
            </a:r>
          </a:p>
        </p:txBody>
      </p:sp>
      <p:pic>
        <p:nvPicPr>
          <p:cNvPr id="3074" name="Picture 2" descr="The columns of Department table are,&#10;• Department Name with a primary key&#10;• Budget Code&#10;• Office Number&#10;• Department Phone&#10;The columns of Employee table are,&#10;• Employee Number with a primary key&#10;• First Name&#10;• Last Name&#10;• Department, &#10;• Position&#10;• Supervisor&#10;• Office Phone&#10;• Email Address&#10;The columns of Project table are,&#10;• Project ID with a primary key&#10;• Project Name&#10;• Department&#10;• Max Hours&#10;• Start Date&#10;• End Date&#10;The columns of Assignment table are,&#10;• Project ID with a foreign key&#10;• Employee number with a foreign key&#10;• Hours Worked&#10;Below are relations between the tables:&#10;1. A one-to-many relationship on Department Name from Department to Employee.&#10;2. A one-to-many relationship on Department Name from Department to Project.&#10;3. A one-to-many relationship on Employee Name from Employee to Assignment.&#10;4. A one-to-many relationship on Project ID from Project to Assignment."/>
          <p:cNvPicPr>
            <a:picLocks noChangeAspect="1" noChangeArrowheads="1"/>
          </p:cNvPicPr>
          <p:nvPr/>
        </p:nvPicPr>
        <p:blipFill rotWithShape="1">
          <a:blip r:embed="rId3">
            <a:extLst>
              <a:ext uri="{28A0092B-C50C-407E-A947-70E740481C1C}">
                <a14:useLocalDpi xmlns:a14="http://schemas.microsoft.com/office/drawing/2010/main" val="0"/>
              </a:ext>
            </a:extLst>
          </a:blip>
          <a:srcRect b="8812"/>
          <a:stretch/>
        </p:blipFill>
        <p:spPr bwMode="auto">
          <a:xfrm>
            <a:off x="571674" y="1447800"/>
            <a:ext cx="7993510" cy="3836729"/>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57200" y="5964079"/>
            <a:ext cx="8153400" cy="303371"/>
          </a:xfrm>
        </p:spPr>
        <p:txBody>
          <a:bodyPr wrap="square">
            <a:noAutofit/>
          </a:bodyPr>
          <a:lstStyle/>
          <a:p>
            <a:pPr marL="0" indent="0">
              <a:buNone/>
            </a:pPr>
            <a:r>
              <a:rPr lang="en-US" sz="1800" dirty="0"/>
              <a:t>Access 2019, Windows 10, Microsoft Corporation</a:t>
            </a:r>
          </a:p>
        </p:txBody>
      </p:sp>
    </p:spTree>
    <p:extLst>
      <p:ext uri="{BB962C8B-B14F-4D97-AF65-F5344CB8AC3E}">
        <p14:creationId xmlns:p14="http://schemas.microsoft.com/office/powerpoint/2010/main" val="4045762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524"/>
            <a:ext cx="8153400" cy="619125"/>
          </a:xfrm>
        </p:spPr>
        <p:txBody>
          <a:bodyPr wrap="square">
            <a:noAutofit/>
          </a:bodyPr>
          <a:lstStyle/>
          <a:p>
            <a:r>
              <a:rPr lang="en-US" dirty="0" smtClean="0"/>
              <a:t>Figure 3.1(b</a:t>
            </a:r>
            <a:r>
              <a:rPr lang="en-US" dirty="0"/>
              <a:t>) DEPARTMENT Table</a:t>
            </a:r>
            <a:endParaRPr lang="en-US" sz="3600" dirty="0">
              <a:latin typeface="+mj-lt"/>
            </a:endParaRPr>
          </a:p>
        </p:txBody>
      </p:sp>
      <p:graphicFrame>
        <p:nvGraphicFramePr>
          <p:cNvPr id="3" name="Table 2"/>
          <p:cNvGraphicFramePr>
            <a:graphicFrameLocks noGrp="1"/>
          </p:cNvGraphicFramePr>
          <p:nvPr>
            <p:extLst>
              <p:ext uri="{D42A27DB-BD31-4B8C-83A1-F6EECF244321}">
                <p14:modId xmlns:p14="http://schemas.microsoft.com/office/powerpoint/2010/main" val="448558255"/>
              </p:ext>
            </p:extLst>
          </p:nvPr>
        </p:nvGraphicFramePr>
        <p:xfrm>
          <a:off x="485775" y="1485900"/>
          <a:ext cx="8086724" cy="1577340"/>
        </p:xfrm>
        <a:graphic>
          <a:graphicData uri="http://schemas.openxmlformats.org/drawingml/2006/table">
            <a:tbl>
              <a:tblPr firstRow="1" firstCol="1" bandRow="1">
                <a:tableStyleId>{2D5ABB26-0587-4C30-8999-92F81FD0307C}</a:tableStyleId>
              </a:tblPr>
              <a:tblGrid>
                <a:gridCol w="2371725">
                  <a:extLst>
                    <a:ext uri="{9D8B030D-6E8A-4147-A177-3AD203B41FA5}">
                      <a16:colId xmlns:a16="http://schemas.microsoft.com/office/drawing/2014/main" val="20000"/>
                    </a:ext>
                  </a:extLst>
                </a:gridCol>
                <a:gridCol w="1752600">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142999">
                  <a:extLst>
                    <a:ext uri="{9D8B030D-6E8A-4147-A177-3AD203B41FA5}">
                      <a16:colId xmlns:a16="http://schemas.microsoft.com/office/drawing/2014/main" val="20004"/>
                    </a:ext>
                  </a:extLst>
                </a:gridCol>
              </a:tblGrid>
              <a:tr h="312420">
                <a:tc>
                  <a:txBody>
                    <a:bodyPr/>
                    <a:lstStyle/>
                    <a:p>
                      <a:pPr marL="0" marR="0">
                        <a:lnSpc>
                          <a:spcPct val="115000"/>
                        </a:lnSpc>
                        <a:spcBef>
                          <a:spcPts val="0"/>
                        </a:spcBef>
                        <a:spcAft>
                          <a:spcPts val="0"/>
                        </a:spcAft>
                      </a:pPr>
                      <a:r>
                        <a:rPr lang="en-US" sz="1800" b="1" dirty="0">
                          <a:solidFill>
                            <a:schemeClr val="bg1"/>
                          </a:solidFill>
                          <a:effectLst/>
                        </a:rPr>
                        <a:t>Column Name</a:t>
                      </a:r>
                      <a:endParaRPr lang="en-US" sz="1800" b="1" dirty="0">
                        <a:solidFill>
                          <a:schemeClr val="bg1"/>
                        </a:solidFill>
                        <a:effectLst/>
                        <a:latin typeface="Calibri"/>
                        <a:ea typeface="Calibri"/>
                        <a:cs typeface="Times New Roman"/>
                      </a:endParaRPr>
                    </a:p>
                  </a:txBody>
                  <a:tcPr marL="68580" marR="68580" marT="0" marB="0">
                    <a:solidFill>
                      <a:srgbClr val="007FA3"/>
                    </a:solidFill>
                  </a:tcPr>
                </a:tc>
                <a:tc>
                  <a:txBody>
                    <a:bodyPr/>
                    <a:lstStyle/>
                    <a:p>
                      <a:pPr marL="0" marR="0">
                        <a:lnSpc>
                          <a:spcPct val="115000"/>
                        </a:lnSpc>
                        <a:spcBef>
                          <a:spcPts val="0"/>
                        </a:spcBef>
                        <a:spcAft>
                          <a:spcPts val="0"/>
                        </a:spcAft>
                      </a:pPr>
                      <a:r>
                        <a:rPr lang="en-US" sz="1800" b="1" dirty="0">
                          <a:solidFill>
                            <a:schemeClr val="bg1"/>
                          </a:solidFill>
                          <a:effectLst/>
                        </a:rPr>
                        <a:t>Type</a:t>
                      </a:r>
                      <a:endParaRPr lang="en-US" sz="1800" b="1" dirty="0">
                        <a:solidFill>
                          <a:schemeClr val="bg1"/>
                        </a:solidFill>
                        <a:effectLst/>
                        <a:latin typeface="Calibri"/>
                        <a:ea typeface="Calibri"/>
                        <a:cs typeface="Times New Roman"/>
                      </a:endParaRPr>
                    </a:p>
                  </a:txBody>
                  <a:tcPr marL="68580" marR="68580" marT="0" marB="0">
                    <a:solidFill>
                      <a:srgbClr val="007FA3"/>
                    </a:solidFill>
                  </a:tcPr>
                </a:tc>
                <a:tc>
                  <a:txBody>
                    <a:bodyPr/>
                    <a:lstStyle/>
                    <a:p>
                      <a:pPr marL="0" marR="0">
                        <a:lnSpc>
                          <a:spcPct val="115000"/>
                        </a:lnSpc>
                        <a:spcBef>
                          <a:spcPts val="0"/>
                        </a:spcBef>
                        <a:spcAft>
                          <a:spcPts val="0"/>
                        </a:spcAft>
                      </a:pPr>
                      <a:r>
                        <a:rPr lang="en-US" sz="1800" b="1" dirty="0">
                          <a:solidFill>
                            <a:schemeClr val="bg1"/>
                          </a:solidFill>
                          <a:effectLst/>
                        </a:rPr>
                        <a:t>Key</a:t>
                      </a:r>
                      <a:endParaRPr lang="en-US" sz="1800" b="1" dirty="0">
                        <a:solidFill>
                          <a:schemeClr val="bg1"/>
                        </a:solidFill>
                        <a:effectLst/>
                        <a:latin typeface="Calibri"/>
                        <a:ea typeface="Calibri"/>
                        <a:cs typeface="Times New Roman"/>
                      </a:endParaRPr>
                    </a:p>
                  </a:txBody>
                  <a:tcPr marL="68580" marR="68580" marT="0" marB="0">
                    <a:solidFill>
                      <a:srgbClr val="007FA3"/>
                    </a:solidFill>
                  </a:tcPr>
                </a:tc>
                <a:tc>
                  <a:txBody>
                    <a:bodyPr/>
                    <a:lstStyle/>
                    <a:p>
                      <a:pPr marL="0" marR="0">
                        <a:lnSpc>
                          <a:spcPct val="115000"/>
                        </a:lnSpc>
                        <a:spcBef>
                          <a:spcPts val="0"/>
                        </a:spcBef>
                        <a:spcAft>
                          <a:spcPts val="0"/>
                        </a:spcAft>
                      </a:pPr>
                      <a:r>
                        <a:rPr lang="en-US" sz="1800" b="1" dirty="0">
                          <a:solidFill>
                            <a:schemeClr val="bg1"/>
                          </a:solidFill>
                          <a:effectLst/>
                        </a:rPr>
                        <a:t>Required</a:t>
                      </a:r>
                      <a:endParaRPr lang="en-US" sz="1800" b="1" dirty="0">
                        <a:solidFill>
                          <a:schemeClr val="bg1"/>
                        </a:solidFill>
                        <a:effectLst/>
                        <a:latin typeface="Calibri"/>
                        <a:ea typeface="Calibri"/>
                        <a:cs typeface="Times New Roman"/>
                      </a:endParaRPr>
                    </a:p>
                  </a:txBody>
                  <a:tcPr marL="68580" marR="68580" marT="0" marB="0">
                    <a:solidFill>
                      <a:srgbClr val="007FA3"/>
                    </a:solidFill>
                  </a:tcPr>
                </a:tc>
                <a:tc>
                  <a:txBody>
                    <a:bodyPr/>
                    <a:lstStyle/>
                    <a:p>
                      <a:pPr marL="0" marR="0">
                        <a:lnSpc>
                          <a:spcPct val="115000"/>
                        </a:lnSpc>
                        <a:spcBef>
                          <a:spcPts val="0"/>
                        </a:spcBef>
                        <a:spcAft>
                          <a:spcPts val="0"/>
                        </a:spcAft>
                      </a:pPr>
                      <a:r>
                        <a:rPr lang="en-US" sz="1800" b="1" dirty="0">
                          <a:solidFill>
                            <a:schemeClr val="bg1"/>
                          </a:solidFill>
                          <a:effectLst/>
                        </a:rPr>
                        <a:t>Remarks</a:t>
                      </a:r>
                      <a:endParaRPr lang="en-US" sz="1800" b="1" dirty="0">
                        <a:solidFill>
                          <a:schemeClr val="bg1"/>
                        </a:solidFill>
                        <a:effectLst/>
                        <a:latin typeface="Calibri"/>
                        <a:ea typeface="Calibri"/>
                        <a:cs typeface="Times New Roman"/>
                      </a:endParaRPr>
                    </a:p>
                  </a:txBody>
                  <a:tcPr marL="68580" marR="68580" marT="0" marB="0">
                    <a:solidFill>
                      <a:srgbClr val="007FA3"/>
                    </a:solidFill>
                  </a:tcPr>
                </a:tc>
                <a:extLst>
                  <a:ext uri="{0D108BD9-81ED-4DB2-BD59-A6C34878D82A}">
                    <a16:rowId xmlns:a16="http://schemas.microsoft.com/office/drawing/2014/main" val="10000"/>
                  </a:ext>
                </a:extLst>
              </a:tr>
              <a:tr h="312420">
                <a:tc>
                  <a:txBody>
                    <a:bodyPr/>
                    <a:lstStyle/>
                    <a:p>
                      <a:pPr marL="0" marR="0">
                        <a:lnSpc>
                          <a:spcPct val="115000"/>
                        </a:lnSpc>
                        <a:spcBef>
                          <a:spcPts val="0"/>
                        </a:spcBef>
                        <a:spcAft>
                          <a:spcPts val="0"/>
                        </a:spcAft>
                      </a:pPr>
                      <a:r>
                        <a:rPr lang="en-US" sz="1800" dirty="0" err="1">
                          <a:effectLst/>
                        </a:rPr>
                        <a:t>DepartmentName</a:t>
                      </a:r>
                      <a:endParaRPr lang="en-US" sz="1800" dirty="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800" dirty="0">
                          <a:effectLst/>
                        </a:rPr>
                        <a:t>Short Text (35)</a:t>
                      </a:r>
                      <a:endParaRPr lang="en-US" sz="1800" dirty="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800" dirty="0">
                          <a:effectLst/>
                        </a:rPr>
                        <a:t>Primary Key</a:t>
                      </a:r>
                      <a:endParaRPr lang="en-US" sz="1800" dirty="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800" dirty="0">
                          <a:effectLst/>
                        </a:rPr>
                        <a:t>Yes</a:t>
                      </a:r>
                      <a:endParaRPr lang="en-US" sz="1800" dirty="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800" dirty="0">
                          <a:solidFill>
                            <a:srgbClr val="D4EAE4"/>
                          </a:solidFill>
                          <a:effectLst/>
                        </a:rPr>
                        <a:t>Blank</a:t>
                      </a:r>
                      <a:endParaRPr lang="en-US" sz="1800" dirty="0">
                        <a:solidFill>
                          <a:srgbClr val="D4EAE4"/>
                        </a:solidFill>
                        <a:effectLst/>
                        <a:latin typeface="Calibri"/>
                        <a:ea typeface="Calibri"/>
                        <a:cs typeface="Times New Roman"/>
                      </a:endParaRPr>
                    </a:p>
                  </a:txBody>
                  <a:tcPr marL="68580" marR="68580" marT="0" marB="0">
                    <a:solidFill>
                      <a:srgbClr val="D4EAE4"/>
                    </a:solidFill>
                  </a:tcPr>
                </a:tc>
                <a:extLst>
                  <a:ext uri="{0D108BD9-81ED-4DB2-BD59-A6C34878D82A}">
                    <a16:rowId xmlns:a16="http://schemas.microsoft.com/office/drawing/2014/main" val="10001"/>
                  </a:ext>
                </a:extLst>
              </a:tr>
              <a:tr h="312420">
                <a:tc>
                  <a:txBody>
                    <a:bodyPr/>
                    <a:lstStyle/>
                    <a:p>
                      <a:pPr marL="0" marR="0">
                        <a:lnSpc>
                          <a:spcPct val="115000"/>
                        </a:lnSpc>
                        <a:spcBef>
                          <a:spcPts val="0"/>
                        </a:spcBef>
                        <a:spcAft>
                          <a:spcPts val="0"/>
                        </a:spcAft>
                      </a:pPr>
                      <a:r>
                        <a:rPr lang="en-US" sz="1800" dirty="0" err="1">
                          <a:effectLst/>
                        </a:rPr>
                        <a:t>BudgetCode</a:t>
                      </a:r>
                      <a:endParaRPr lang="en-US" sz="1800" dirty="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800" dirty="0">
                          <a:effectLst/>
                        </a:rPr>
                        <a:t>Short Text (30)</a:t>
                      </a:r>
                      <a:endParaRPr lang="en-US" sz="1800" dirty="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800" dirty="0">
                          <a:effectLst/>
                        </a:rPr>
                        <a:t>No</a:t>
                      </a:r>
                      <a:endParaRPr lang="en-US" sz="1800" dirty="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800" dirty="0">
                          <a:effectLst/>
                        </a:rPr>
                        <a:t>Yes</a:t>
                      </a:r>
                      <a:endParaRPr lang="en-US" sz="1800" dirty="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800" dirty="0">
                          <a:solidFill>
                            <a:srgbClr val="D4EAE4"/>
                          </a:solidFill>
                          <a:effectLst/>
                        </a:rPr>
                        <a:t>Blank</a:t>
                      </a:r>
                      <a:endParaRPr lang="en-US" sz="1800" dirty="0">
                        <a:solidFill>
                          <a:srgbClr val="D4EAE4"/>
                        </a:solidFill>
                        <a:effectLst/>
                        <a:latin typeface="Calibri"/>
                        <a:ea typeface="Calibri"/>
                        <a:cs typeface="Times New Roman"/>
                      </a:endParaRPr>
                    </a:p>
                  </a:txBody>
                  <a:tcPr marL="68580" marR="68580" marT="0" marB="0">
                    <a:solidFill>
                      <a:srgbClr val="D4EAE4"/>
                    </a:solidFill>
                  </a:tcPr>
                </a:tc>
                <a:extLst>
                  <a:ext uri="{0D108BD9-81ED-4DB2-BD59-A6C34878D82A}">
                    <a16:rowId xmlns:a16="http://schemas.microsoft.com/office/drawing/2014/main" val="10002"/>
                  </a:ext>
                </a:extLst>
              </a:tr>
              <a:tr h="312420">
                <a:tc>
                  <a:txBody>
                    <a:bodyPr/>
                    <a:lstStyle/>
                    <a:p>
                      <a:pPr marL="0" marR="0">
                        <a:lnSpc>
                          <a:spcPct val="115000"/>
                        </a:lnSpc>
                        <a:spcBef>
                          <a:spcPts val="0"/>
                        </a:spcBef>
                        <a:spcAft>
                          <a:spcPts val="0"/>
                        </a:spcAft>
                      </a:pPr>
                      <a:r>
                        <a:rPr lang="en-US" sz="1800" dirty="0" err="1">
                          <a:effectLst/>
                        </a:rPr>
                        <a:t>OfficeNumber</a:t>
                      </a:r>
                      <a:endParaRPr lang="en-US" sz="1800" dirty="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800" dirty="0">
                          <a:effectLst/>
                        </a:rPr>
                        <a:t>Short Text (15)</a:t>
                      </a:r>
                      <a:endParaRPr lang="en-US" sz="1800" dirty="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800">
                          <a:effectLst/>
                        </a:rPr>
                        <a:t>No</a:t>
                      </a:r>
                      <a:endParaRPr lang="en-US" sz="180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800" dirty="0">
                          <a:effectLst/>
                        </a:rPr>
                        <a:t>Yes</a:t>
                      </a:r>
                      <a:endParaRPr lang="en-US" sz="1800" dirty="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800" dirty="0">
                          <a:solidFill>
                            <a:srgbClr val="D4EAE4"/>
                          </a:solidFill>
                          <a:effectLst/>
                        </a:rPr>
                        <a:t>Blank</a:t>
                      </a:r>
                      <a:endParaRPr lang="en-US" sz="1800" dirty="0">
                        <a:solidFill>
                          <a:srgbClr val="D4EAE4"/>
                        </a:solidFill>
                        <a:effectLst/>
                        <a:latin typeface="Calibri"/>
                        <a:ea typeface="Calibri"/>
                        <a:cs typeface="Times New Roman"/>
                      </a:endParaRPr>
                    </a:p>
                  </a:txBody>
                  <a:tcPr marL="68580" marR="68580" marT="0" marB="0">
                    <a:solidFill>
                      <a:srgbClr val="D4EAE4"/>
                    </a:solidFill>
                  </a:tcPr>
                </a:tc>
                <a:extLst>
                  <a:ext uri="{0D108BD9-81ED-4DB2-BD59-A6C34878D82A}">
                    <a16:rowId xmlns:a16="http://schemas.microsoft.com/office/drawing/2014/main" val="10003"/>
                  </a:ext>
                </a:extLst>
              </a:tr>
              <a:tr h="312420">
                <a:tc>
                  <a:txBody>
                    <a:bodyPr/>
                    <a:lstStyle/>
                    <a:p>
                      <a:pPr marL="0" marR="0">
                        <a:lnSpc>
                          <a:spcPct val="115000"/>
                        </a:lnSpc>
                        <a:spcBef>
                          <a:spcPts val="0"/>
                        </a:spcBef>
                        <a:spcAft>
                          <a:spcPts val="0"/>
                        </a:spcAft>
                      </a:pPr>
                      <a:r>
                        <a:rPr lang="en-US" sz="1800" dirty="0" err="1">
                          <a:effectLst/>
                        </a:rPr>
                        <a:t>DepartmentPhone</a:t>
                      </a:r>
                      <a:endParaRPr lang="en-US" sz="1800" dirty="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800" dirty="0">
                          <a:effectLst/>
                        </a:rPr>
                        <a:t>Short Text (12)</a:t>
                      </a:r>
                      <a:endParaRPr lang="en-US" sz="1800" dirty="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800" dirty="0">
                          <a:effectLst/>
                        </a:rPr>
                        <a:t>No</a:t>
                      </a:r>
                      <a:endParaRPr lang="en-US" sz="1800" dirty="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800" dirty="0">
                          <a:effectLst/>
                        </a:rPr>
                        <a:t>Yes</a:t>
                      </a:r>
                      <a:endParaRPr lang="en-US" sz="1800" dirty="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0"/>
                        </a:spcBef>
                        <a:spcAft>
                          <a:spcPts val="0"/>
                        </a:spcAft>
                      </a:pPr>
                      <a:r>
                        <a:rPr lang="en-US" sz="1800" dirty="0">
                          <a:solidFill>
                            <a:srgbClr val="D4EAE4"/>
                          </a:solidFill>
                          <a:effectLst/>
                        </a:rPr>
                        <a:t>Blank</a:t>
                      </a:r>
                      <a:endParaRPr lang="en-US" sz="1800" dirty="0">
                        <a:solidFill>
                          <a:srgbClr val="D4EAE4"/>
                        </a:solidFill>
                        <a:effectLst/>
                        <a:latin typeface="Calibri"/>
                        <a:ea typeface="Calibri"/>
                        <a:cs typeface="Times New Roman"/>
                      </a:endParaRPr>
                    </a:p>
                  </a:txBody>
                  <a:tcPr marL="68580" marR="68580" marT="0" marB="0">
                    <a:solidFill>
                      <a:srgbClr val="D4EAE4"/>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5929971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508 Lecture">
  <a:themeElements>
    <a:clrScheme name="Custom 7">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theme>
</file>

<file path=ppt/theme/theme2.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25510</TotalTime>
  <Words>3475</Words>
  <Application>Microsoft Office PowerPoint</Application>
  <PresentationFormat>On-screen Show (4:3)</PresentationFormat>
  <Paragraphs>804</Paragraphs>
  <Slides>79</Slides>
  <Notes>76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79</vt:i4>
      </vt:variant>
    </vt:vector>
  </HeadingPairs>
  <TitlesOfParts>
    <vt:vector size="85" baseType="lpstr">
      <vt:lpstr>Arial</vt:lpstr>
      <vt:lpstr>Calibri</vt:lpstr>
      <vt:lpstr>Times New Roman</vt:lpstr>
      <vt:lpstr>Verdana</vt:lpstr>
      <vt:lpstr>Wingdings</vt:lpstr>
      <vt:lpstr>508 Lecture</vt:lpstr>
      <vt:lpstr>Database Concepts</vt:lpstr>
      <vt:lpstr>Learning Objectives</vt:lpstr>
      <vt:lpstr>Structured Query Language</vt:lpstr>
      <vt:lpstr>SQL Statement Categories</vt:lpstr>
      <vt:lpstr>Wedgewood Pacific Example</vt:lpstr>
      <vt:lpstr>Wedgewood Pacific Relations</vt:lpstr>
      <vt:lpstr>WP’s Referential Integrity Constraints</vt:lpstr>
      <vt:lpstr>Figure 3.1(a) Database Column Characteristics for the WP Database</vt:lpstr>
      <vt:lpstr>Figure 3.1(b) DEPARTMENT Table</vt:lpstr>
      <vt:lpstr>Figure 3.1(c) EMPLOYEE Table</vt:lpstr>
      <vt:lpstr>Figure 3.1(d) PROJECT Table</vt:lpstr>
      <vt:lpstr>Figure 3.1(e) ASSIGNMENT Table</vt:lpstr>
      <vt:lpstr>Figure 3.2(a) DEPARTMENT Table</vt:lpstr>
      <vt:lpstr>Figure 3.2(b) Sample Data for the WP Database: EMPLOYEE Table (1 of 2)</vt:lpstr>
      <vt:lpstr>Figure 3.2(b) Sample Data for the WP Database: EMPLOYEE Table (2 of 2)</vt:lpstr>
      <vt:lpstr>Figure 3.2(c) Sample Data for the WP Database: PROJECT Table</vt:lpstr>
      <vt:lpstr>Figure 3.2(d) Sample Data for the WP Database: ASSIGNMENT Table</vt:lpstr>
      <vt:lpstr>Figure 3.3 The Microsoft Access 2019 Options Object Designers Page</vt:lpstr>
      <vt:lpstr>SQL for Data Definition Language (DDL)</vt:lpstr>
      <vt:lpstr>SQL CREATE TABLE Statement</vt:lpstr>
      <vt:lpstr>Figure 3.4 SQL CREATE TABLE Statements</vt:lpstr>
      <vt:lpstr>Create a new database:</vt:lpstr>
      <vt:lpstr>Create the second table using the following method.</vt:lpstr>
      <vt:lpstr>Create the remaining tables</vt:lpstr>
      <vt:lpstr>Data Types</vt:lpstr>
      <vt:lpstr>Figure 3.6 Creating Primary Keys with SQL Table Constraints</vt:lpstr>
      <vt:lpstr>Figure 3.7 Creating Foreign Keys with SQL Table Constraints</vt:lpstr>
      <vt:lpstr>Figure 3.8 Processing the SQL CREATE TABLE Statements Using MySQL 8.0</vt:lpstr>
      <vt:lpstr>Figure 3.9 Processing the SQL CREATE TABLE Statements Using MS SQL Server 2017</vt:lpstr>
      <vt:lpstr>Figure 3.10 Processing the SQL CREATE TABLE Statements Using Oracle Database XE</vt:lpstr>
      <vt:lpstr>SQL for Data Manipulation (DML) – Inserting Data</vt:lpstr>
      <vt:lpstr>Inserting Data</vt:lpstr>
      <vt:lpstr>The SQL Query Framework</vt:lpstr>
      <vt:lpstr>Reading Specified Columns from a Single Table</vt:lpstr>
      <vt:lpstr>Single Table Queries Displaying All Columns</vt:lpstr>
      <vt:lpstr>Single Table Queries Specifying Column Order</vt:lpstr>
      <vt:lpstr>Figure 3.12 SQL Query Results in the MySQL Workbench</vt:lpstr>
      <vt:lpstr>Figure 3.13 SQL Query Results in the Microsoft SQL Server Management Studio</vt:lpstr>
      <vt:lpstr>Figure 3.14 SQL Query Results in the Oracle SQL Developer</vt:lpstr>
      <vt:lpstr>Reading Specified Rows from a Single Table</vt:lpstr>
      <vt:lpstr>Single Table Queries The DISTINCT Keyword</vt:lpstr>
      <vt:lpstr>Single Table Queries The WHERE Clause</vt:lpstr>
      <vt:lpstr>Figure 3.15 SQL Comparison Operators</vt:lpstr>
      <vt:lpstr>Single Table Queries Using Comparison Operators</vt:lpstr>
      <vt:lpstr>Single Table Queries Reading Specified Columns and Rows</vt:lpstr>
      <vt:lpstr>Single Table Queries Sorting the Results of a Query</vt:lpstr>
      <vt:lpstr>Single Table Queries Sorting by Multiple Columns</vt:lpstr>
      <vt:lpstr>Single Table Queries SQL WHERE Clause Options</vt:lpstr>
      <vt:lpstr>Figure 3.16 SQL Logical Operators</vt:lpstr>
      <vt:lpstr>Single Table Queries:  SQL WHERE Clauses Using Ranges of Values</vt:lpstr>
      <vt:lpstr>Single Table Queries:  SQL WHERE Clauses Using Wildcards</vt:lpstr>
      <vt:lpstr>Single Table Queries:  SQL WHERE Clauses That Use NULL Values</vt:lpstr>
      <vt:lpstr>Single Table Queries:  SQL Queries That Perform Calculations</vt:lpstr>
      <vt:lpstr>Figure 3.17 SQL Built-in Aggregate Functions</vt:lpstr>
      <vt:lpstr>Single Table Queries:  Using SQL Built-in Aggregate Functions</vt:lpstr>
      <vt:lpstr>Single Table Queries:  Using Multiple Aggregate Functions in an SQL Statement</vt:lpstr>
      <vt:lpstr>Single Table Queries:  Using Expressions in SQL SELECT Statements</vt:lpstr>
      <vt:lpstr>Single Table Queries:  Grouping Rows Using SQL SELECT Statements</vt:lpstr>
      <vt:lpstr>Figure 3.18 Department Groups in the EMPLOYEE Table</vt:lpstr>
      <vt:lpstr>Single Table Queries:  Using the GROUP BY Clause</vt:lpstr>
      <vt:lpstr>Single Table Queries:  Using the GROUP BY Clause with the HAVING Clause</vt:lpstr>
      <vt:lpstr>Multiple Table Queries:  SQL For Data Manipulation (DML)</vt:lpstr>
      <vt:lpstr>Multiple Table Queries: Querying with Subqueries</vt:lpstr>
      <vt:lpstr>Figure 3.19 Using Primary Key and Foreign Key Values in the SQL WHERE Clause in an Implicit SQL JOIN</vt:lpstr>
      <vt:lpstr>Multiple Table Queries: Querying with Joins (1 of 2)</vt:lpstr>
      <vt:lpstr>Multiple Table Queries: Querying with Joins (2 of 2)</vt:lpstr>
      <vt:lpstr>Multiple Table Queries:  Using the JOIN ON with the GROUP BY</vt:lpstr>
      <vt:lpstr>Figure 3.22 Using Primary Key and Foreign Key Values in the SQL ON Clause in an Explicit SQL Join</vt:lpstr>
      <vt:lpstr>Multiple Table Queries: Comparing Subqueries and Joins</vt:lpstr>
      <vt:lpstr>Multiple Table Queries: SQL Inner Joins</vt:lpstr>
      <vt:lpstr>Figure 3.25 Types of SQL JOINS</vt:lpstr>
      <vt:lpstr>SQL for Data Manipulation (DML)– Data Modification and Deletion</vt:lpstr>
      <vt:lpstr>Modifying Data Example 1</vt:lpstr>
      <vt:lpstr>Modifying Data Example 2</vt:lpstr>
      <vt:lpstr>Deleting Data</vt:lpstr>
      <vt:lpstr>SQL For Data Definition (DDL) – Table and Constraint Modification and Deletion</vt:lpstr>
      <vt:lpstr>The SQL DROP TABLE Statement</vt:lpstr>
      <vt:lpstr>The SQL ALTER TABLE Statement</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Concepts, Ninth Edition, Chapter 3, Structured Query Language</dc:title>
  <dc:subject>Business</dc:subject>
  <dc:creator>Kroenke / Auer</dc:creator>
  <cp:keywords>MIS</cp:keywords>
  <cp:lastModifiedBy>Clemente, Caesar Jude</cp:lastModifiedBy>
  <cp:revision>5423</cp:revision>
  <dcterms:created xsi:type="dcterms:W3CDTF">2014-07-14T20:04:21Z</dcterms:created>
  <dcterms:modified xsi:type="dcterms:W3CDTF">2019-09-21T00:49:47Z</dcterms:modified>
</cp:coreProperties>
</file>